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57" r:id="rId7"/>
    <p:sldId id="324" r:id="rId8"/>
    <p:sldId id="270" r:id="rId9"/>
    <p:sldId id="271" r:id="rId10"/>
    <p:sldId id="327" r:id="rId11"/>
    <p:sldId id="268" r:id="rId12"/>
    <p:sldId id="269" r:id="rId13"/>
    <p:sldId id="326" r:id="rId14"/>
    <p:sldId id="328" r:id="rId15"/>
    <p:sldId id="267" r:id="rId16"/>
    <p:sldId id="365" r:id="rId17"/>
    <p:sldId id="279" r:id="rId18"/>
    <p:sldId id="366" r:id="rId19"/>
    <p:sldId id="266" r:id="rId20"/>
    <p:sldId id="280" r:id="rId21"/>
    <p:sldId id="281" r:id="rId22"/>
    <p:sldId id="292" r:id="rId23"/>
    <p:sldId id="289" r:id="rId24"/>
    <p:sldId id="298" r:id="rId25"/>
    <p:sldId id="295" r:id="rId26"/>
    <p:sldId id="294" r:id="rId27"/>
    <p:sldId id="282" r:id="rId28"/>
    <p:sldId id="329" r:id="rId29"/>
    <p:sldId id="303" r:id="rId30"/>
    <p:sldId id="305" r:id="rId31"/>
    <p:sldId id="306" r:id="rId32"/>
    <p:sldId id="331" r:id="rId33"/>
    <p:sldId id="309" r:id="rId34"/>
    <p:sldId id="308" r:id="rId35"/>
    <p:sldId id="317" r:id="rId36"/>
    <p:sldId id="318" r:id="rId37"/>
    <p:sldId id="321" r:id="rId38"/>
    <p:sldId id="322" r:id="rId39"/>
    <p:sldId id="314" r:id="rId40"/>
    <p:sldId id="330" r:id="rId41"/>
    <p:sldId id="333" r:id="rId42"/>
    <p:sldId id="335" r:id="rId43"/>
    <p:sldId id="337" r:id="rId44"/>
    <p:sldId id="332" r:id="rId45"/>
    <p:sldId id="398" r:id="rId46"/>
    <p:sldId id="260" r:id="rId47"/>
    <p:sldId id="310" r:id="rId48"/>
    <p:sldId id="311" r:id="rId49"/>
    <p:sldId id="312" r:id="rId50"/>
  </p:sldIdLst>
  <p:sldSz cx="9144000" cy="514477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5355"/>
    <a:srgbClr val="CE2007"/>
    <a:srgbClr val="1D2D46"/>
    <a:srgbClr val="8BAB00"/>
    <a:srgbClr val="FF9422"/>
    <a:srgbClr val="CCFFFF"/>
    <a:srgbClr val="336699"/>
    <a:srgbClr val="BA874C"/>
    <a:srgbClr val="FAB10A"/>
    <a:srgbClr val="07B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200" d="100"/>
          <a:sy n="200" d="100"/>
        </p:scale>
        <p:origin x="936" y="870"/>
      </p:cViewPr>
      <p:guideLst>
        <p:guide orient="horz" pos="1648"/>
        <p:guide pos="29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97DC72-C691-4D1E-8F05-C52A25EECC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6C9E4-2859-451B-91E8-63E5A2F89CC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图标的作用：</a:t>
            </a:r>
            <a:r>
              <a:rPr lang="zh-CN" altLang="en-US">
                <a:sym typeface="+mn-ea"/>
              </a:rPr>
              <a:t>人类识别图片信息的速度要远高于文字，在人机交互中使用的非常广泛。漂亮有代表性的图标有助于提高用户体验。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定义：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去掉了多余的透视、纹理、渐变以及能做出3D效果的元素，这样可以让“信息”本身重新作为核心被凸显出来。同时在设计元素上，则强调了抽象、极简和符号化。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高度一致性，一看就是一个系列的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外观、质感、细节尽可能的接近真实物体。</a:t>
            </a:r>
            <a:r>
              <a:rPr lang="en-US" altLang="zh-CN"/>
              <a:t>3D</a:t>
            </a:r>
            <a:r>
              <a:rPr lang="zh-CN" altLang="en-US"/>
              <a:t>、投影，光这个镜头上就包含了多少光影细节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拟物化不等于</a:t>
            </a:r>
            <a:r>
              <a:rPr lang="en-US" altLang="zh-CN"/>
              <a:t>3D</a:t>
            </a:r>
            <a:r>
              <a:rPr lang="zh-CN" altLang="en-US"/>
              <a:t>，扁平化不等于平面化。扁平化的图标适当的加点投影，照样立起来了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电子产品中的图标基本上都是以图片文件的形式存储的，图标在网页、</a:t>
            </a:r>
            <a:r>
              <a:rPr lang="en-US" altLang="zh-CN"/>
              <a:t>app</a:t>
            </a:r>
            <a:r>
              <a:rPr lang="zh-CN" altLang="en-US"/>
              <a:t>、桌面应用中随处可见，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代表品牌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图标以外的部分必须是透明的，不然不能融入到场景中。透明的可以在代码中换上任意颜色以及任意形状的背景，快捷方便。不透明的要求图片背景和环境背景一致，渐变背景</a:t>
            </a:r>
            <a:endParaRPr lang="en-US" altLang="zh-CN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兼容多少种设备，就得准备多少份尺寸的图标。假设一个系统有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个图标，兼容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种分辨率，就得准备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90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个图标，</a:t>
            </a:r>
            <a:r>
              <a:rPr 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手机端的尺寸相对固定，而且既不能随意更改分辨率也不能缩放，设备会根据当前环境自动</a:t>
            </a:r>
            <a:endParaRPr lang="zh-CN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人类识别图片信息的速度要远高于文字，在人机交互中使用的非常广泛。漂亮有代表性的图标有助于提高用户体验。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兼容多少种设备，就得准备多少份尺寸的图标</a:t>
            </a:r>
            <a:endParaRPr lang="zh-CN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兼容多少种设备，就得准备多少份尺寸的图标。假设一个系统有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个图标，兼容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种分辨率，就得准备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90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个图标，</a:t>
            </a:r>
            <a:r>
              <a:rPr 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手机端的尺寸相对固定，而且既不能随意更改分辨率也不能缩放，设备会根据当前环境自动</a:t>
            </a:r>
            <a:endParaRPr lang="zh-CN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不高于200KB的单张图片的所需载入时间基本是差不多的</a:t>
            </a:r>
            <a:r>
              <a:rPr 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，提升加载速度的关键不是降低图片的质量，而是减少加载的次数</a:t>
            </a:r>
            <a:endParaRPr lang="zh-CN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兼容多少种设备，就得准备多少份尺寸的图标。假设一个系统有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个图标，兼容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种分辨率，就得准备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90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个图标，</a:t>
            </a:r>
            <a:r>
              <a:rPr 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手机端的尺寸相对固定，而且既不能随意更改分辨率也不能缩放，设备会根据当前环境自动</a:t>
            </a:r>
            <a:endParaRPr lang="zh-CN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通过连续使用图片位移技术使得每次只看到需要的图片</a:t>
            </a:r>
            <a:endParaRPr lang="zh-CN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文字本身就是一种最具象征意义的图形。在视觉上常常使用图文结合的方式来增强说明。在技术上，也发展出了图形般的文字。比如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at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符号，</a:t>
            </a:r>
            <a:endParaRPr lang="zh-CN" altLang="en-US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可缩放、可换色，图文并排在排版上没有任何违和感。对于计算机而言，图形和文字都只是一堆编码，只要知道图片的编码，让它按照文字的方式进行渲染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字体图标不再是一种图片格式，而是一种字体格式</a:t>
            </a:r>
            <a:endParaRPr lang="zh-CN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为了适应不同的设备尺寸，图片会被适当的缩放。</a:t>
            </a:r>
            <a:endParaRPr lang="zh-CN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/>
              <a:t>区分图标与图片。图标是图片的一种，小</a:t>
            </a:r>
            <a:r>
              <a:rPr lang="zh-CN">
                <a:sym typeface="+mn-ea"/>
              </a:rPr>
              <a:t>，描述内容少，从实物中抽象，</a:t>
            </a:r>
            <a:r>
              <a:rPr lang="zh-CN"/>
              <a:t>有象征意义。举个例子，淘宝网站，分析哪些是图片，哪些是图标</a:t>
            </a:r>
            <a:endParaRPr 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为了适应不同的设备尺寸，图片会被适当的缩放。</a:t>
            </a:r>
            <a:endParaRPr lang="zh-CN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代表品牌</a:t>
            </a:r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代表品牌</a:t>
            </a:r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兼容谷歌，</a:t>
            </a:r>
            <a:r>
              <a:rPr lang="en-US" altLang="zh-CN"/>
              <a:t>opera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具有高度象征意义的图形，可以实现信息、数据的交互。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思考：图标的作用。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以图标替代具体应用程序，更有象征性和辨识度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做个实物图标容易，做个抽象图标困难。比如，做个美丽的鲜花，和美不胜收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交互易受限：通过鼠标很难做到旋转调节音量。扁平化弱化了图形本身，更多的突出功能，功能部分就能有发挥的余地了。可以设计个输入框输入音量，或者滑动条拖动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定义：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去掉了多余的透视、纹理、渐变以及能做出3D效果的元素，这样可以让“信息”本身重新作为核心被凸显出来。同时在设计元素上，则强调了抽象、极简和符号化。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" y="-1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" descr="D:\国美大数据研究院\大数据研究院LOGO和名片\国美大数据研究院logo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14283" y="214295"/>
            <a:ext cx="1928826" cy="711571"/>
          </a:xfrm>
          <a:prstGeom prst="rect">
            <a:avLst/>
          </a:prstGeom>
          <a:noFill/>
        </p:spPr>
      </p:pic>
      <p:sp>
        <p:nvSpPr>
          <p:cNvPr id="9" name="矩形 8"/>
          <p:cNvSpPr/>
          <p:nvPr userDrawn="1"/>
        </p:nvSpPr>
        <p:spPr>
          <a:xfrm rot="2700000">
            <a:off x="7966771" y="537263"/>
            <a:ext cx="975249" cy="9752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直角三角形 3"/>
          <p:cNvSpPr/>
          <p:nvPr userDrawn="1"/>
        </p:nvSpPr>
        <p:spPr>
          <a:xfrm rot="18900000">
            <a:off x="6590487" y="-740795"/>
            <a:ext cx="1459222" cy="146419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5"/>
          <p:cNvSpPr/>
          <p:nvPr userDrawn="1"/>
        </p:nvSpPr>
        <p:spPr>
          <a:xfrm>
            <a:off x="8665913" y="-5655"/>
            <a:ext cx="478087" cy="646088"/>
          </a:xfrm>
          <a:custGeom>
            <a:avLst/>
            <a:gdLst>
              <a:gd name="connsiteX0" fmla="*/ 405915 w 1155132"/>
              <a:gd name="connsiteY0" fmla="*/ 0 h 1561048"/>
              <a:gd name="connsiteX1" fmla="*/ 1155132 w 1155132"/>
              <a:gd name="connsiteY1" fmla="*/ 0 h 1561048"/>
              <a:gd name="connsiteX2" fmla="*/ 1155132 w 1155132"/>
              <a:gd name="connsiteY2" fmla="*/ 1561048 h 1561048"/>
              <a:gd name="connsiteX3" fmla="*/ 0 w 1155132"/>
              <a:gd name="connsiteY3" fmla="*/ 405915 h 1561048"/>
              <a:gd name="connsiteX4" fmla="*/ 405915 w 1155132"/>
              <a:gd name="connsiteY4" fmla="*/ 0 h 156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32" h="1561048">
                <a:moveTo>
                  <a:pt x="405915" y="0"/>
                </a:moveTo>
                <a:lnTo>
                  <a:pt x="1155132" y="0"/>
                </a:lnTo>
                <a:lnTo>
                  <a:pt x="1155132" y="1561048"/>
                </a:lnTo>
                <a:lnTo>
                  <a:pt x="0" y="405915"/>
                </a:lnTo>
                <a:lnTo>
                  <a:pt x="40591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38EC4046-3420-4D75-A05B-D94BD36454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FFFCD46C-F7BC-4F26-A08D-E54CD45D70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38EC4046-3420-4D75-A05B-D94BD36454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FFFCD46C-F7BC-4F26-A08D-E54CD45D70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8662" y="143652"/>
            <a:ext cx="7758138" cy="437675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1556" y="1000908"/>
            <a:ext cx="7586658" cy="339552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38EC4046-3420-4D75-A05B-D94BD36454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FFFCD46C-F7BC-4F26-A08D-E54CD45D70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38EC4046-3420-4D75-A05B-D94BD36454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FFFCD46C-F7BC-4F26-A08D-E54CD45D70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38EC4046-3420-4D75-A05B-D94BD36454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FFFCD46C-F7BC-4F26-A08D-E54CD45D70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38EC4046-3420-4D75-A05B-D94BD36454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FFFCD46C-F7BC-4F26-A08D-E54CD45D70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38EC4046-3420-4D75-A05B-D94BD36454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FFFCD46C-F7BC-4F26-A08D-E54CD45D70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38EC4046-3420-4D75-A05B-D94BD36454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FFFCD46C-F7BC-4F26-A08D-E54CD45D70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38EC4046-3420-4D75-A05B-D94BD36454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FFFCD46C-F7BC-4F26-A08D-E54CD45D70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38EC4046-3420-4D75-A05B-D94BD36454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FFFCD46C-F7BC-4F26-A08D-E54CD45D70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17"/>
          <p:cNvSpPr/>
          <p:nvPr userDrawn="1"/>
        </p:nvSpPr>
        <p:spPr>
          <a:xfrm>
            <a:off x="857224" y="142858"/>
            <a:ext cx="5286412" cy="412668"/>
          </a:xfrm>
          <a:prstGeom prst="round2DiagRect">
            <a:avLst/>
          </a:prstGeom>
          <a:solidFill>
            <a:srgbClr val="CE2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49830" y="-71456"/>
            <a:ext cx="564518" cy="785800"/>
            <a:chOff x="149830" y="-71456"/>
            <a:chExt cx="564518" cy="785800"/>
          </a:xfrm>
        </p:grpSpPr>
        <p:sp>
          <p:nvSpPr>
            <p:cNvPr id="9" name="五边形 5"/>
            <p:cNvSpPr/>
            <p:nvPr userDrawn="1"/>
          </p:nvSpPr>
          <p:spPr>
            <a:xfrm rot="5400000">
              <a:off x="253503" y="253499"/>
              <a:ext cx="357172" cy="564518"/>
            </a:xfrm>
            <a:prstGeom prst="homePlate">
              <a:avLst/>
            </a:prstGeom>
            <a:solidFill>
              <a:srgbClr val="CE2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6"/>
            <p:cNvSpPr/>
            <p:nvPr userDrawn="1"/>
          </p:nvSpPr>
          <p:spPr>
            <a:xfrm>
              <a:off x="149830" y="-71456"/>
              <a:ext cx="564518" cy="500066"/>
            </a:xfrm>
            <a:prstGeom prst="rect">
              <a:avLst/>
            </a:prstGeom>
            <a:solidFill>
              <a:srgbClr val="CE2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22"/>
          <p:cNvSpPr/>
          <p:nvPr userDrawn="1"/>
        </p:nvSpPr>
        <p:spPr>
          <a:xfrm rot="5820000">
            <a:off x="-169348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25"/>
          <p:cNvSpPr/>
          <p:nvPr userDrawn="1"/>
        </p:nvSpPr>
        <p:spPr>
          <a:xfrm rot="5820000">
            <a:off x="-57793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26"/>
          <p:cNvSpPr/>
          <p:nvPr userDrawn="1"/>
        </p:nvSpPr>
        <p:spPr>
          <a:xfrm rot="5820000">
            <a:off x="23968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27"/>
          <p:cNvSpPr/>
          <p:nvPr userDrawn="1"/>
        </p:nvSpPr>
        <p:spPr>
          <a:xfrm rot="5820000">
            <a:off x="79746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28"/>
          <p:cNvSpPr/>
          <p:nvPr userDrawn="1"/>
        </p:nvSpPr>
        <p:spPr>
          <a:xfrm rot="5820000">
            <a:off x="128086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30"/>
          <p:cNvSpPr/>
          <p:nvPr userDrawn="1"/>
        </p:nvSpPr>
        <p:spPr>
          <a:xfrm rot="5820000">
            <a:off x="49998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31"/>
          <p:cNvSpPr/>
          <p:nvPr userDrawn="1"/>
        </p:nvSpPr>
        <p:spPr>
          <a:xfrm rot="5820000">
            <a:off x="98338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33"/>
          <p:cNvSpPr/>
          <p:nvPr userDrawn="1"/>
        </p:nvSpPr>
        <p:spPr>
          <a:xfrm rot="5820000">
            <a:off x="195019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35"/>
          <p:cNvSpPr/>
          <p:nvPr userDrawn="1"/>
        </p:nvSpPr>
        <p:spPr>
          <a:xfrm rot="5820000">
            <a:off x="131805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39"/>
          <p:cNvSpPr/>
          <p:nvPr userDrawn="1"/>
        </p:nvSpPr>
        <p:spPr>
          <a:xfrm rot="5820000">
            <a:off x="299137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42"/>
          <p:cNvSpPr/>
          <p:nvPr userDrawn="1"/>
        </p:nvSpPr>
        <p:spPr>
          <a:xfrm rot="5820000">
            <a:off x="217330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43"/>
          <p:cNvSpPr/>
          <p:nvPr userDrawn="1"/>
        </p:nvSpPr>
        <p:spPr>
          <a:xfrm rot="5820000">
            <a:off x="321448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44"/>
          <p:cNvSpPr/>
          <p:nvPr userDrawn="1"/>
        </p:nvSpPr>
        <p:spPr>
          <a:xfrm rot="5820000">
            <a:off x="421848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46"/>
          <p:cNvSpPr/>
          <p:nvPr userDrawn="1"/>
        </p:nvSpPr>
        <p:spPr>
          <a:xfrm rot="5820000">
            <a:off x="247078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55"/>
          <p:cNvSpPr/>
          <p:nvPr userDrawn="1"/>
        </p:nvSpPr>
        <p:spPr>
          <a:xfrm rot="5820000">
            <a:off x="269389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57"/>
          <p:cNvSpPr/>
          <p:nvPr userDrawn="1"/>
        </p:nvSpPr>
        <p:spPr>
          <a:xfrm rot="5820000">
            <a:off x="462751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58"/>
          <p:cNvSpPr/>
          <p:nvPr userDrawn="1"/>
        </p:nvSpPr>
        <p:spPr>
          <a:xfrm rot="5820000">
            <a:off x="548277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59"/>
          <p:cNvSpPr/>
          <p:nvPr userDrawn="1"/>
        </p:nvSpPr>
        <p:spPr>
          <a:xfrm rot="5820000">
            <a:off x="600336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60"/>
          <p:cNvSpPr/>
          <p:nvPr userDrawn="1"/>
        </p:nvSpPr>
        <p:spPr>
          <a:xfrm rot="5820000">
            <a:off x="373507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61"/>
          <p:cNvSpPr/>
          <p:nvPr userDrawn="1"/>
        </p:nvSpPr>
        <p:spPr>
          <a:xfrm rot="5820000">
            <a:off x="492499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63"/>
          <p:cNvSpPr/>
          <p:nvPr userDrawn="1"/>
        </p:nvSpPr>
        <p:spPr>
          <a:xfrm rot="5820000">
            <a:off x="644958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64"/>
          <p:cNvSpPr/>
          <p:nvPr userDrawn="1"/>
        </p:nvSpPr>
        <p:spPr>
          <a:xfrm rot="5820000">
            <a:off x="667269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65"/>
          <p:cNvSpPr/>
          <p:nvPr userDrawn="1"/>
        </p:nvSpPr>
        <p:spPr>
          <a:xfrm rot="5820000">
            <a:off x="-132163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66"/>
          <p:cNvSpPr/>
          <p:nvPr userDrawn="1"/>
        </p:nvSpPr>
        <p:spPr>
          <a:xfrm rot="5820000">
            <a:off x="9094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67"/>
          <p:cNvSpPr/>
          <p:nvPr userDrawn="1"/>
        </p:nvSpPr>
        <p:spPr>
          <a:xfrm rot="5820000">
            <a:off x="38842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68"/>
          <p:cNvSpPr/>
          <p:nvPr userDrawn="1"/>
        </p:nvSpPr>
        <p:spPr>
          <a:xfrm rot="5820000">
            <a:off x="94620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69"/>
          <p:cNvSpPr/>
          <p:nvPr userDrawn="1"/>
        </p:nvSpPr>
        <p:spPr>
          <a:xfrm rot="5820000">
            <a:off x="157834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70"/>
          <p:cNvSpPr/>
          <p:nvPr userDrawn="1"/>
        </p:nvSpPr>
        <p:spPr>
          <a:xfrm rot="5820000">
            <a:off x="180145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71"/>
          <p:cNvSpPr/>
          <p:nvPr userDrawn="1"/>
        </p:nvSpPr>
        <p:spPr>
          <a:xfrm rot="5820000">
            <a:off x="64872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72"/>
          <p:cNvSpPr/>
          <p:nvPr userDrawn="1"/>
        </p:nvSpPr>
        <p:spPr>
          <a:xfrm rot="5820000">
            <a:off x="113212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74"/>
          <p:cNvSpPr/>
          <p:nvPr userDrawn="1"/>
        </p:nvSpPr>
        <p:spPr>
          <a:xfrm rot="5820000">
            <a:off x="209893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76"/>
          <p:cNvSpPr/>
          <p:nvPr userDrawn="1"/>
        </p:nvSpPr>
        <p:spPr>
          <a:xfrm rot="5820000">
            <a:off x="161553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83"/>
          <p:cNvSpPr/>
          <p:nvPr userDrawn="1"/>
        </p:nvSpPr>
        <p:spPr>
          <a:xfrm rot="5820000">
            <a:off x="232204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85"/>
          <p:cNvSpPr/>
          <p:nvPr userDrawn="1"/>
        </p:nvSpPr>
        <p:spPr>
          <a:xfrm rot="5820000">
            <a:off x="447877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90"/>
          <p:cNvSpPr/>
          <p:nvPr userDrawn="1"/>
        </p:nvSpPr>
        <p:spPr>
          <a:xfrm rot="5820000">
            <a:off x="533403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91"/>
          <p:cNvSpPr/>
          <p:nvPr userDrawn="1"/>
        </p:nvSpPr>
        <p:spPr>
          <a:xfrm rot="5820000">
            <a:off x="284263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92"/>
          <p:cNvSpPr/>
          <p:nvPr userDrawn="1"/>
        </p:nvSpPr>
        <p:spPr>
          <a:xfrm rot="5820000">
            <a:off x="336322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93"/>
          <p:cNvSpPr/>
          <p:nvPr userDrawn="1"/>
        </p:nvSpPr>
        <p:spPr>
          <a:xfrm rot="5820000">
            <a:off x="477625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94"/>
          <p:cNvSpPr/>
          <p:nvPr userDrawn="1"/>
        </p:nvSpPr>
        <p:spPr>
          <a:xfrm rot="5820000">
            <a:off x="563151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95"/>
          <p:cNvSpPr/>
          <p:nvPr userDrawn="1"/>
        </p:nvSpPr>
        <p:spPr>
          <a:xfrm rot="5820000">
            <a:off x="615210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96"/>
          <p:cNvSpPr/>
          <p:nvPr userDrawn="1"/>
        </p:nvSpPr>
        <p:spPr>
          <a:xfrm rot="5820000">
            <a:off x="414411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97"/>
          <p:cNvSpPr/>
          <p:nvPr userDrawn="1"/>
        </p:nvSpPr>
        <p:spPr>
          <a:xfrm rot="5820000">
            <a:off x="507373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98"/>
          <p:cNvSpPr/>
          <p:nvPr userDrawn="1"/>
        </p:nvSpPr>
        <p:spPr>
          <a:xfrm rot="5820000">
            <a:off x="585462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99"/>
          <p:cNvSpPr/>
          <p:nvPr userDrawn="1"/>
        </p:nvSpPr>
        <p:spPr>
          <a:xfrm rot="5820000">
            <a:off x="652395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100"/>
          <p:cNvSpPr/>
          <p:nvPr userDrawn="1"/>
        </p:nvSpPr>
        <p:spPr>
          <a:xfrm rot="5820000">
            <a:off x="682143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101"/>
          <p:cNvSpPr/>
          <p:nvPr userDrawn="1"/>
        </p:nvSpPr>
        <p:spPr>
          <a:xfrm rot="5820000">
            <a:off x="-94978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102"/>
          <p:cNvSpPr/>
          <p:nvPr userDrawn="1"/>
        </p:nvSpPr>
        <p:spPr>
          <a:xfrm rot="5820000">
            <a:off x="16531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103"/>
          <p:cNvSpPr/>
          <p:nvPr userDrawn="1"/>
        </p:nvSpPr>
        <p:spPr>
          <a:xfrm rot="5820000">
            <a:off x="42561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105"/>
          <p:cNvSpPr/>
          <p:nvPr userDrawn="1"/>
        </p:nvSpPr>
        <p:spPr>
          <a:xfrm rot="5820000">
            <a:off x="172708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106"/>
          <p:cNvSpPr/>
          <p:nvPr userDrawn="1"/>
        </p:nvSpPr>
        <p:spPr>
          <a:xfrm rot="5820000">
            <a:off x="187582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107"/>
          <p:cNvSpPr/>
          <p:nvPr userDrawn="1"/>
        </p:nvSpPr>
        <p:spPr>
          <a:xfrm rot="5820000">
            <a:off x="72309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108"/>
          <p:cNvSpPr/>
          <p:nvPr userDrawn="1"/>
        </p:nvSpPr>
        <p:spPr>
          <a:xfrm rot="5820000">
            <a:off x="120649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116"/>
          <p:cNvSpPr/>
          <p:nvPr userDrawn="1"/>
        </p:nvSpPr>
        <p:spPr>
          <a:xfrm rot="5820000">
            <a:off x="314011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119"/>
          <p:cNvSpPr/>
          <p:nvPr userDrawn="1"/>
        </p:nvSpPr>
        <p:spPr>
          <a:xfrm rot="5820000">
            <a:off x="239641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121"/>
          <p:cNvSpPr/>
          <p:nvPr userDrawn="1"/>
        </p:nvSpPr>
        <p:spPr>
          <a:xfrm rot="5820000">
            <a:off x="455314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123"/>
          <p:cNvSpPr/>
          <p:nvPr userDrawn="1"/>
        </p:nvSpPr>
        <p:spPr>
          <a:xfrm rot="5820000">
            <a:off x="261952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126"/>
          <p:cNvSpPr/>
          <p:nvPr userDrawn="1"/>
        </p:nvSpPr>
        <p:spPr>
          <a:xfrm rot="5820000">
            <a:off x="540840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127"/>
          <p:cNvSpPr/>
          <p:nvPr userDrawn="1"/>
        </p:nvSpPr>
        <p:spPr>
          <a:xfrm rot="5820000">
            <a:off x="291700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128"/>
          <p:cNvSpPr/>
          <p:nvPr userDrawn="1"/>
        </p:nvSpPr>
        <p:spPr>
          <a:xfrm rot="5820000">
            <a:off x="351196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129"/>
          <p:cNvSpPr/>
          <p:nvPr userDrawn="1"/>
        </p:nvSpPr>
        <p:spPr>
          <a:xfrm rot="5820000">
            <a:off x="485062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130"/>
          <p:cNvSpPr/>
          <p:nvPr userDrawn="1"/>
        </p:nvSpPr>
        <p:spPr>
          <a:xfrm rot="5820000">
            <a:off x="570588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131"/>
          <p:cNvSpPr/>
          <p:nvPr userDrawn="1"/>
        </p:nvSpPr>
        <p:spPr>
          <a:xfrm rot="5820000">
            <a:off x="630084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133"/>
          <p:cNvSpPr/>
          <p:nvPr userDrawn="1"/>
        </p:nvSpPr>
        <p:spPr>
          <a:xfrm rot="5820000">
            <a:off x="514810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134"/>
          <p:cNvSpPr/>
          <p:nvPr userDrawn="1"/>
        </p:nvSpPr>
        <p:spPr>
          <a:xfrm rot="5820000">
            <a:off x="592899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135"/>
          <p:cNvSpPr/>
          <p:nvPr userDrawn="1"/>
        </p:nvSpPr>
        <p:spPr>
          <a:xfrm rot="5820000">
            <a:off x="659832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136"/>
          <p:cNvSpPr/>
          <p:nvPr userDrawn="1"/>
        </p:nvSpPr>
        <p:spPr>
          <a:xfrm rot="5820000">
            <a:off x="689580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137"/>
          <p:cNvSpPr/>
          <p:nvPr userDrawn="1"/>
        </p:nvSpPr>
        <p:spPr>
          <a:xfrm rot="5820000">
            <a:off x="1657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138"/>
          <p:cNvSpPr/>
          <p:nvPr userDrawn="1"/>
        </p:nvSpPr>
        <p:spPr>
          <a:xfrm rot="5820000">
            <a:off x="31405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139"/>
          <p:cNvSpPr/>
          <p:nvPr userDrawn="1"/>
        </p:nvSpPr>
        <p:spPr>
          <a:xfrm rot="5820000">
            <a:off x="57435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140"/>
          <p:cNvSpPr/>
          <p:nvPr userDrawn="1"/>
        </p:nvSpPr>
        <p:spPr>
          <a:xfrm rot="5820000">
            <a:off x="105775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142"/>
          <p:cNvSpPr/>
          <p:nvPr userDrawn="1"/>
        </p:nvSpPr>
        <p:spPr>
          <a:xfrm rot="5820000">
            <a:off x="202456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143"/>
          <p:cNvSpPr/>
          <p:nvPr userDrawn="1"/>
        </p:nvSpPr>
        <p:spPr>
          <a:xfrm rot="5820000">
            <a:off x="87183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144"/>
          <p:cNvSpPr/>
          <p:nvPr userDrawn="1"/>
        </p:nvSpPr>
        <p:spPr>
          <a:xfrm rot="5820000">
            <a:off x="146679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148"/>
          <p:cNvSpPr/>
          <p:nvPr userDrawn="1"/>
        </p:nvSpPr>
        <p:spPr>
          <a:xfrm rot="5820000">
            <a:off x="142960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151"/>
          <p:cNvSpPr/>
          <p:nvPr userDrawn="1"/>
        </p:nvSpPr>
        <p:spPr>
          <a:xfrm rot="5820000">
            <a:off x="224767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155"/>
          <p:cNvSpPr/>
          <p:nvPr userDrawn="1"/>
        </p:nvSpPr>
        <p:spPr>
          <a:xfrm rot="5820000">
            <a:off x="254515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159"/>
          <p:cNvSpPr/>
          <p:nvPr userDrawn="1"/>
        </p:nvSpPr>
        <p:spPr>
          <a:xfrm rot="5820000">
            <a:off x="276826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161"/>
          <p:cNvSpPr/>
          <p:nvPr userDrawn="1"/>
        </p:nvSpPr>
        <p:spPr>
          <a:xfrm rot="5820000">
            <a:off x="470188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162"/>
          <p:cNvSpPr/>
          <p:nvPr userDrawn="1"/>
        </p:nvSpPr>
        <p:spPr>
          <a:xfrm rot="5820000">
            <a:off x="555714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163"/>
          <p:cNvSpPr/>
          <p:nvPr userDrawn="1"/>
        </p:nvSpPr>
        <p:spPr>
          <a:xfrm rot="5820000">
            <a:off x="306574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164"/>
          <p:cNvSpPr/>
          <p:nvPr userDrawn="1"/>
        </p:nvSpPr>
        <p:spPr>
          <a:xfrm rot="5820000">
            <a:off x="395818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165"/>
          <p:cNvSpPr/>
          <p:nvPr userDrawn="1"/>
        </p:nvSpPr>
        <p:spPr>
          <a:xfrm rot="5820000">
            <a:off x="499936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166"/>
          <p:cNvSpPr/>
          <p:nvPr userDrawn="1"/>
        </p:nvSpPr>
        <p:spPr>
          <a:xfrm rot="5820000">
            <a:off x="578025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168"/>
          <p:cNvSpPr/>
          <p:nvPr userDrawn="1"/>
        </p:nvSpPr>
        <p:spPr>
          <a:xfrm rot="5820000">
            <a:off x="436722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169"/>
          <p:cNvSpPr/>
          <p:nvPr userDrawn="1"/>
        </p:nvSpPr>
        <p:spPr>
          <a:xfrm rot="5820000">
            <a:off x="525966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170"/>
          <p:cNvSpPr/>
          <p:nvPr userDrawn="1"/>
        </p:nvSpPr>
        <p:spPr>
          <a:xfrm rot="5820000">
            <a:off x="607773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171"/>
          <p:cNvSpPr/>
          <p:nvPr userDrawn="1"/>
        </p:nvSpPr>
        <p:spPr>
          <a:xfrm rot="5820000">
            <a:off x="674706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172"/>
          <p:cNvSpPr/>
          <p:nvPr userDrawn="1"/>
        </p:nvSpPr>
        <p:spPr>
          <a:xfrm rot="5820000">
            <a:off x="697017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174"/>
          <p:cNvSpPr/>
          <p:nvPr userDrawn="1"/>
        </p:nvSpPr>
        <p:spPr>
          <a:xfrm rot="5820000">
            <a:off x="-20608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175"/>
          <p:cNvSpPr/>
          <p:nvPr userDrawn="1"/>
        </p:nvSpPr>
        <p:spPr>
          <a:xfrm rot="5820000">
            <a:off x="20250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76"/>
          <p:cNvSpPr/>
          <p:nvPr userDrawn="1"/>
        </p:nvSpPr>
        <p:spPr>
          <a:xfrm rot="5820000">
            <a:off x="46279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79"/>
          <p:cNvSpPr/>
          <p:nvPr userDrawn="1"/>
        </p:nvSpPr>
        <p:spPr>
          <a:xfrm rot="5820000">
            <a:off x="191301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80"/>
          <p:cNvSpPr/>
          <p:nvPr userDrawn="1"/>
        </p:nvSpPr>
        <p:spPr>
          <a:xfrm rot="5820000">
            <a:off x="76027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81"/>
          <p:cNvSpPr/>
          <p:nvPr userDrawn="1"/>
        </p:nvSpPr>
        <p:spPr>
          <a:xfrm rot="5820000">
            <a:off x="124368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89"/>
          <p:cNvSpPr/>
          <p:nvPr userDrawn="1"/>
        </p:nvSpPr>
        <p:spPr>
          <a:xfrm rot="5820000">
            <a:off x="317730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92"/>
          <p:cNvSpPr/>
          <p:nvPr userDrawn="1"/>
        </p:nvSpPr>
        <p:spPr>
          <a:xfrm rot="5820000">
            <a:off x="243360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94"/>
          <p:cNvSpPr/>
          <p:nvPr userDrawn="1"/>
        </p:nvSpPr>
        <p:spPr>
          <a:xfrm rot="5820000">
            <a:off x="459033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96"/>
          <p:cNvSpPr/>
          <p:nvPr userDrawn="1"/>
        </p:nvSpPr>
        <p:spPr>
          <a:xfrm rot="5820000">
            <a:off x="265671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99"/>
          <p:cNvSpPr/>
          <p:nvPr userDrawn="1"/>
        </p:nvSpPr>
        <p:spPr>
          <a:xfrm rot="5820000">
            <a:off x="544558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200"/>
          <p:cNvSpPr/>
          <p:nvPr userDrawn="1"/>
        </p:nvSpPr>
        <p:spPr>
          <a:xfrm rot="5820000">
            <a:off x="295419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201"/>
          <p:cNvSpPr/>
          <p:nvPr userDrawn="1"/>
        </p:nvSpPr>
        <p:spPr>
          <a:xfrm rot="5820000">
            <a:off x="362352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202"/>
          <p:cNvSpPr/>
          <p:nvPr userDrawn="1"/>
        </p:nvSpPr>
        <p:spPr>
          <a:xfrm rot="5820000">
            <a:off x="488781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203"/>
          <p:cNvSpPr/>
          <p:nvPr userDrawn="1"/>
        </p:nvSpPr>
        <p:spPr>
          <a:xfrm rot="5820000">
            <a:off x="574306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204"/>
          <p:cNvSpPr/>
          <p:nvPr userDrawn="1"/>
        </p:nvSpPr>
        <p:spPr>
          <a:xfrm rot="5820000">
            <a:off x="637521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206"/>
          <p:cNvSpPr/>
          <p:nvPr userDrawn="1"/>
        </p:nvSpPr>
        <p:spPr>
          <a:xfrm rot="5820000">
            <a:off x="518529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207"/>
          <p:cNvSpPr/>
          <p:nvPr userDrawn="1"/>
        </p:nvSpPr>
        <p:spPr>
          <a:xfrm rot="5820000">
            <a:off x="596617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208"/>
          <p:cNvSpPr/>
          <p:nvPr userDrawn="1"/>
        </p:nvSpPr>
        <p:spPr>
          <a:xfrm rot="5820000">
            <a:off x="663550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209"/>
          <p:cNvSpPr/>
          <p:nvPr userDrawn="1"/>
        </p:nvSpPr>
        <p:spPr>
          <a:xfrm rot="5820000">
            <a:off x="693298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210"/>
          <p:cNvSpPr/>
          <p:nvPr userDrawn="1"/>
        </p:nvSpPr>
        <p:spPr>
          <a:xfrm rot="5820000">
            <a:off x="5376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211"/>
          <p:cNvSpPr/>
          <p:nvPr userDrawn="1"/>
        </p:nvSpPr>
        <p:spPr>
          <a:xfrm rot="5820000">
            <a:off x="35124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矩形 212"/>
          <p:cNvSpPr/>
          <p:nvPr userDrawn="1"/>
        </p:nvSpPr>
        <p:spPr>
          <a:xfrm rot="5820000">
            <a:off x="61153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213"/>
          <p:cNvSpPr/>
          <p:nvPr userDrawn="1"/>
        </p:nvSpPr>
        <p:spPr>
          <a:xfrm rot="5820000">
            <a:off x="109494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215"/>
          <p:cNvSpPr/>
          <p:nvPr userDrawn="1"/>
        </p:nvSpPr>
        <p:spPr>
          <a:xfrm rot="5820000">
            <a:off x="206175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216"/>
          <p:cNvSpPr/>
          <p:nvPr userDrawn="1"/>
        </p:nvSpPr>
        <p:spPr>
          <a:xfrm rot="5820000">
            <a:off x="90901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 217"/>
          <p:cNvSpPr/>
          <p:nvPr userDrawn="1"/>
        </p:nvSpPr>
        <p:spPr>
          <a:xfrm rot="5820000">
            <a:off x="154116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矩形 221"/>
          <p:cNvSpPr/>
          <p:nvPr userDrawn="1"/>
        </p:nvSpPr>
        <p:spPr>
          <a:xfrm rot="5820000">
            <a:off x="150397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224"/>
          <p:cNvSpPr/>
          <p:nvPr userDrawn="1"/>
        </p:nvSpPr>
        <p:spPr>
          <a:xfrm rot="5820000">
            <a:off x="228486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232"/>
          <p:cNvSpPr/>
          <p:nvPr userDrawn="1"/>
        </p:nvSpPr>
        <p:spPr>
          <a:xfrm rot="5820000">
            <a:off x="280545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233"/>
          <p:cNvSpPr/>
          <p:nvPr userDrawn="1"/>
        </p:nvSpPr>
        <p:spPr>
          <a:xfrm rot="5820000">
            <a:off x="328885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234"/>
          <p:cNvSpPr/>
          <p:nvPr userDrawn="1"/>
        </p:nvSpPr>
        <p:spPr>
          <a:xfrm rot="5820000">
            <a:off x="473907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235"/>
          <p:cNvSpPr/>
          <p:nvPr userDrawn="1"/>
        </p:nvSpPr>
        <p:spPr>
          <a:xfrm rot="5820000">
            <a:off x="559432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236"/>
          <p:cNvSpPr/>
          <p:nvPr userDrawn="1"/>
        </p:nvSpPr>
        <p:spPr>
          <a:xfrm rot="5820000">
            <a:off x="310293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 237"/>
          <p:cNvSpPr/>
          <p:nvPr userDrawn="1"/>
        </p:nvSpPr>
        <p:spPr>
          <a:xfrm rot="5820000">
            <a:off x="406974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238"/>
          <p:cNvSpPr/>
          <p:nvPr userDrawn="1"/>
        </p:nvSpPr>
        <p:spPr>
          <a:xfrm rot="5820000">
            <a:off x="503655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 239"/>
          <p:cNvSpPr/>
          <p:nvPr userDrawn="1"/>
        </p:nvSpPr>
        <p:spPr>
          <a:xfrm rot="5820000">
            <a:off x="581743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240"/>
          <p:cNvSpPr/>
          <p:nvPr userDrawn="1"/>
        </p:nvSpPr>
        <p:spPr>
          <a:xfrm rot="5820000">
            <a:off x="648676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241"/>
          <p:cNvSpPr/>
          <p:nvPr userDrawn="1"/>
        </p:nvSpPr>
        <p:spPr>
          <a:xfrm rot="5820000">
            <a:off x="444159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242"/>
          <p:cNvSpPr/>
          <p:nvPr userDrawn="1"/>
        </p:nvSpPr>
        <p:spPr>
          <a:xfrm rot="5820000">
            <a:off x="529684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 243"/>
          <p:cNvSpPr/>
          <p:nvPr userDrawn="1"/>
        </p:nvSpPr>
        <p:spPr>
          <a:xfrm rot="5820000">
            <a:off x="611491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矩形 244"/>
          <p:cNvSpPr/>
          <p:nvPr userDrawn="1"/>
        </p:nvSpPr>
        <p:spPr>
          <a:xfrm rot="5820000">
            <a:off x="678424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 246"/>
          <p:cNvSpPr/>
          <p:nvPr userDrawn="1"/>
        </p:nvSpPr>
        <p:spPr>
          <a:xfrm rot="5820000">
            <a:off x="12813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矩形 248"/>
          <p:cNvSpPr/>
          <p:nvPr userDrawn="1"/>
        </p:nvSpPr>
        <p:spPr>
          <a:xfrm rot="5820000">
            <a:off x="68590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矩形 249"/>
          <p:cNvSpPr/>
          <p:nvPr userDrawn="1"/>
        </p:nvSpPr>
        <p:spPr>
          <a:xfrm rot="5820000">
            <a:off x="116931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250"/>
          <p:cNvSpPr/>
          <p:nvPr userDrawn="1"/>
        </p:nvSpPr>
        <p:spPr>
          <a:xfrm rot="5820000">
            <a:off x="176427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251"/>
          <p:cNvSpPr/>
          <p:nvPr userDrawn="1"/>
        </p:nvSpPr>
        <p:spPr>
          <a:xfrm rot="5820000">
            <a:off x="213612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253"/>
          <p:cNvSpPr/>
          <p:nvPr userDrawn="1"/>
        </p:nvSpPr>
        <p:spPr>
          <a:xfrm rot="5820000">
            <a:off x="168990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257"/>
          <p:cNvSpPr/>
          <p:nvPr userDrawn="1"/>
        </p:nvSpPr>
        <p:spPr>
          <a:xfrm rot="5820000">
            <a:off x="165271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260"/>
          <p:cNvSpPr/>
          <p:nvPr userDrawn="1"/>
        </p:nvSpPr>
        <p:spPr>
          <a:xfrm rot="5820000">
            <a:off x="235923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262"/>
          <p:cNvSpPr/>
          <p:nvPr userDrawn="1"/>
        </p:nvSpPr>
        <p:spPr>
          <a:xfrm rot="5820000">
            <a:off x="183864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264"/>
          <p:cNvSpPr/>
          <p:nvPr userDrawn="1"/>
        </p:nvSpPr>
        <p:spPr>
          <a:xfrm rot="5820000">
            <a:off x="258234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268"/>
          <p:cNvSpPr/>
          <p:nvPr userDrawn="1"/>
        </p:nvSpPr>
        <p:spPr>
          <a:xfrm rot="5820000">
            <a:off x="287982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269"/>
          <p:cNvSpPr/>
          <p:nvPr userDrawn="1"/>
        </p:nvSpPr>
        <p:spPr>
          <a:xfrm rot="5820000">
            <a:off x="343759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270"/>
          <p:cNvSpPr/>
          <p:nvPr userDrawn="1"/>
        </p:nvSpPr>
        <p:spPr>
          <a:xfrm rot="5820000">
            <a:off x="481344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矩形 271"/>
          <p:cNvSpPr/>
          <p:nvPr userDrawn="1"/>
        </p:nvSpPr>
        <p:spPr>
          <a:xfrm rot="5820000">
            <a:off x="566869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 274"/>
          <p:cNvSpPr/>
          <p:nvPr userDrawn="1"/>
        </p:nvSpPr>
        <p:spPr>
          <a:xfrm rot="5820000">
            <a:off x="511092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275"/>
          <p:cNvSpPr/>
          <p:nvPr userDrawn="1"/>
        </p:nvSpPr>
        <p:spPr>
          <a:xfrm rot="5820000">
            <a:off x="589180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276"/>
          <p:cNvSpPr/>
          <p:nvPr userDrawn="1"/>
        </p:nvSpPr>
        <p:spPr>
          <a:xfrm rot="5820000">
            <a:off x="656113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277"/>
          <p:cNvSpPr/>
          <p:nvPr userDrawn="1"/>
        </p:nvSpPr>
        <p:spPr>
          <a:xfrm rot="5820000">
            <a:off x="451596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278"/>
          <p:cNvSpPr/>
          <p:nvPr userDrawn="1"/>
        </p:nvSpPr>
        <p:spPr>
          <a:xfrm rot="5820000">
            <a:off x="537121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279"/>
          <p:cNvSpPr/>
          <p:nvPr userDrawn="1"/>
        </p:nvSpPr>
        <p:spPr>
          <a:xfrm rot="5820000">
            <a:off x="622647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280"/>
          <p:cNvSpPr/>
          <p:nvPr userDrawn="1"/>
        </p:nvSpPr>
        <p:spPr>
          <a:xfrm rot="5820000">
            <a:off x="685861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282"/>
          <p:cNvSpPr/>
          <p:nvPr userDrawn="1"/>
        </p:nvSpPr>
        <p:spPr>
          <a:xfrm rot="5820000">
            <a:off x="27687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283"/>
          <p:cNvSpPr/>
          <p:nvPr userDrawn="1"/>
        </p:nvSpPr>
        <p:spPr>
          <a:xfrm rot="5820000">
            <a:off x="53716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矩形 284"/>
          <p:cNvSpPr/>
          <p:nvPr userDrawn="1"/>
        </p:nvSpPr>
        <p:spPr>
          <a:xfrm rot="5820000">
            <a:off x="83464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 285"/>
          <p:cNvSpPr/>
          <p:nvPr userDrawn="1"/>
        </p:nvSpPr>
        <p:spPr>
          <a:xfrm rot="5820000">
            <a:off x="139242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288"/>
          <p:cNvSpPr/>
          <p:nvPr userDrawn="1"/>
        </p:nvSpPr>
        <p:spPr>
          <a:xfrm rot="5820000">
            <a:off x="102057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矩形 289"/>
          <p:cNvSpPr/>
          <p:nvPr userDrawn="1"/>
        </p:nvSpPr>
        <p:spPr>
          <a:xfrm rot="5820000">
            <a:off x="135523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矩形 292"/>
          <p:cNvSpPr/>
          <p:nvPr userDrawn="1"/>
        </p:nvSpPr>
        <p:spPr>
          <a:xfrm rot="5820000">
            <a:off x="221049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矩形 296"/>
          <p:cNvSpPr/>
          <p:nvPr userDrawn="1"/>
        </p:nvSpPr>
        <p:spPr>
          <a:xfrm rot="5820000">
            <a:off x="250797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矩形 298"/>
          <p:cNvSpPr/>
          <p:nvPr userDrawn="1"/>
        </p:nvSpPr>
        <p:spPr>
          <a:xfrm rot="5820000">
            <a:off x="198738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矩形 300"/>
          <p:cNvSpPr/>
          <p:nvPr userDrawn="1"/>
        </p:nvSpPr>
        <p:spPr>
          <a:xfrm rot="5820000">
            <a:off x="273108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矩形 302"/>
          <p:cNvSpPr/>
          <p:nvPr userDrawn="1"/>
        </p:nvSpPr>
        <p:spPr>
          <a:xfrm rot="5820000">
            <a:off x="466470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304"/>
          <p:cNvSpPr/>
          <p:nvPr userDrawn="1"/>
        </p:nvSpPr>
        <p:spPr>
          <a:xfrm rot="5820000">
            <a:off x="302856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305"/>
          <p:cNvSpPr/>
          <p:nvPr userDrawn="1"/>
        </p:nvSpPr>
        <p:spPr>
          <a:xfrm rot="5820000">
            <a:off x="384663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306"/>
          <p:cNvSpPr/>
          <p:nvPr userDrawn="1"/>
        </p:nvSpPr>
        <p:spPr>
          <a:xfrm rot="5820000">
            <a:off x="496218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矩形 308"/>
          <p:cNvSpPr/>
          <p:nvPr userDrawn="1"/>
        </p:nvSpPr>
        <p:spPr>
          <a:xfrm rot="5820000">
            <a:off x="325167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矩形 309"/>
          <p:cNvSpPr/>
          <p:nvPr userDrawn="1"/>
        </p:nvSpPr>
        <p:spPr>
          <a:xfrm rot="5820000">
            <a:off x="429285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矩形 310"/>
          <p:cNvSpPr/>
          <p:nvPr userDrawn="1"/>
        </p:nvSpPr>
        <p:spPr>
          <a:xfrm rot="5820000">
            <a:off x="522247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311"/>
          <p:cNvSpPr/>
          <p:nvPr userDrawn="1"/>
        </p:nvSpPr>
        <p:spPr>
          <a:xfrm rot="5820000">
            <a:off x="604054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矩形 312"/>
          <p:cNvSpPr/>
          <p:nvPr userDrawn="1"/>
        </p:nvSpPr>
        <p:spPr>
          <a:xfrm rot="5820000">
            <a:off x="670987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矩形 314"/>
          <p:cNvSpPr/>
          <p:nvPr userDrawn="1"/>
        </p:nvSpPr>
        <p:spPr>
          <a:xfrm rot="5820000">
            <a:off x="551995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矩形 316"/>
          <p:cNvSpPr/>
          <p:nvPr userDrawn="1"/>
        </p:nvSpPr>
        <p:spPr>
          <a:xfrm rot="5820000">
            <a:off x="704454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矩形 318"/>
          <p:cNvSpPr/>
          <p:nvPr userDrawn="1"/>
        </p:nvSpPr>
        <p:spPr>
          <a:xfrm rot="5820000">
            <a:off x="618928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矩形 319"/>
          <p:cNvSpPr/>
          <p:nvPr userDrawn="1"/>
        </p:nvSpPr>
        <p:spPr>
          <a:xfrm rot="5820000">
            <a:off x="633802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矩形 320"/>
          <p:cNvSpPr/>
          <p:nvPr userDrawn="1"/>
        </p:nvSpPr>
        <p:spPr>
          <a:xfrm rot="5820000">
            <a:off x="641239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矩形 321"/>
          <p:cNvSpPr/>
          <p:nvPr userDrawn="1"/>
        </p:nvSpPr>
        <p:spPr>
          <a:xfrm rot="5820000">
            <a:off x="626365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矩形 322"/>
          <p:cNvSpPr/>
          <p:nvPr userDrawn="1"/>
        </p:nvSpPr>
        <p:spPr>
          <a:xfrm rot="5820000">
            <a:off x="340041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矩形 323"/>
          <p:cNvSpPr/>
          <p:nvPr userDrawn="1"/>
        </p:nvSpPr>
        <p:spPr>
          <a:xfrm rot="5820000">
            <a:off x="332604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矩形 324"/>
          <p:cNvSpPr/>
          <p:nvPr userDrawn="1"/>
        </p:nvSpPr>
        <p:spPr>
          <a:xfrm rot="5820000">
            <a:off x="380944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矩形 325"/>
          <p:cNvSpPr/>
          <p:nvPr userDrawn="1"/>
        </p:nvSpPr>
        <p:spPr>
          <a:xfrm rot="5820000">
            <a:off x="403255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矩形 327"/>
          <p:cNvSpPr/>
          <p:nvPr userDrawn="1"/>
        </p:nvSpPr>
        <p:spPr>
          <a:xfrm rot="5820000">
            <a:off x="358633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矩形 329"/>
          <p:cNvSpPr/>
          <p:nvPr userDrawn="1"/>
        </p:nvSpPr>
        <p:spPr>
          <a:xfrm rot="5820000">
            <a:off x="369789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矩形 330"/>
          <p:cNvSpPr/>
          <p:nvPr userDrawn="1"/>
        </p:nvSpPr>
        <p:spPr>
          <a:xfrm rot="5820000">
            <a:off x="392100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矩形 331"/>
          <p:cNvSpPr/>
          <p:nvPr userDrawn="1"/>
        </p:nvSpPr>
        <p:spPr>
          <a:xfrm rot="5820000">
            <a:off x="347478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矩形 332"/>
          <p:cNvSpPr/>
          <p:nvPr userDrawn="1"/>
        </p:nvSpPr>
        <p:spPr>
          <a:xfrm rot="5820000">
            <a:off x="388381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矩形 333"/>
          <p:cNvSpPr/>
          <p:nvPr userDrawn="1"/>
        </p:nvSpPr>
        <p:spPr>
          <a:xfrm rot="5820000">
            <a:off x="377226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矩形 334"/>
          <p:cNvSpPr/>
          <p:nvPr userDrawn="1"/>
        </p:nvSpPr>
        <p:spPr>
          <a:xfrm rot="5820000">
            <a:off x="425566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矩形 335"/>
          <p:cNvSpPr/>
          <p:nvPr userDrawn="1"/>
        </p:nvSpPr>
        <p:spPr>
          <a:xfrm rot="5820000">
            <a:off x="440440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矩形 336"/>
          <p:cNvSpPr/>
          <p:nvPr userDrawn="1"/>
        </p:nvSpPr>
        <p:spPr>
          <a:xfrm rot="5820000">
            <a:off x="354915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矩形 337"/>
          <p:cNvSpPr/>
          <p:nvPr userDrawn="1"/>
        </p:nvSpPr>
        <p:spPr>
          <a:xfrm rot="5820000">
            <a:off x="410692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矩形 338"/>
          <p:cNvSpPr/>
          <p:nvPr userDrawn="1"/>
        </p:nvSpPr>
        <p:spPr>
          <a:xfrm rot="5820000">
            <a:off x="366070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矩形 339"/>
          <p:cNvSpPr/>
          <p:nvPr userDrawn="1"/>
        </p:nvSpPr>
        <p:spPr>
          <a:xfrm rot="5820000">
            <a:off x="418129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矩形 340"/>
          <p:cNvSpPr/>
          <p:nvPr userDrawn="1"/>
        </p:nvSpPr>
        <p:spPr>
          <a:xfrm rot="5820000">
            <a:off x="433003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矩形 341"/>
          <p:cNvSpPr/>
          <p:nvPr userDrawn="1"/>
        </p:nvSpPr>
        <p:spPr>
          <a:xfrm rot="5820000">
            <a:off x="399537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矩形 342"/>
          <p:cNvSpPr/>
          <p:nvPr userDrawn="1"/>
        </p:nvSpPr>
        <p:spPr>
          <a:xfrm rot="5820000">
            <a:off x="726765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矩形 343"/>
          <p:cNvSpPr/>
          <p:nvPr userDrawn="1"/>
        </p:nvSpPr>
        <p:spPr>
          <a:xfrm rot="5820000">
            <a:off x="778824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矩形 344"/>
          <p:cNvSpPr/>
          <p:nvPr userDrawn="1"/>
        </p:nvSpPr>
        <p:spPr>
          <a:xfrm rot="5820000">
            <a:off x="823446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矩形 345"/>
          <p:cNvSpPr/>
          <p:nvPr userDrawn="1"/>
        </p:nvSpPr>
        <p:spPr>
          <a:xfrm rot="5820000">
            <a:off x="845757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矩形 346"/>
          <p:cNvSpPr/>
          <p:nvPr userDrawn="1"/>
        </p:nvSpPr>
        <p:spPr>
          <a:xfrm rot="5820000">
            <a:off x="711891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矩形 347"/>
          <p:cNvSpPr/>
          <p:nvPr userDrawn="1"/>
        </p:nvSpPr>
        <p:spPr>
          <a:xfrm rot="5820000">
            <a:off x="741639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矩形 348"/>
          <p:cNvSpPr/>
          <p:nvPr userDrawn="1"/>
        </p:nvSpPr>
        <p:spPr>
          <a:xfrm rot="5820000">
            <a:off x="793698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矩形 349"/>
          <p:cNvSpPr/>
          <p:nvPr userDrawn="1"/>
        </p:nvSpPr>
        <p:spPr>
          <a:xfrm rot="5820000">
            <a:off x="763950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矩形 350"/>
          <p:cNvSpPr/>
          <p:nvPr userDrawn="1"/>
        </p:nvSpPr>
        <p:spPr>
          <a:xfrm rot="5820000">
            <a:off x="830883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矩形 352"/>
          <p:cNvSpPr/>
          <p:nvPr userDrawn="1"/>
        </p:nvSpPr>
        <p:spPr>
          <a:xfrm rot="5820000">
            <a:off x="719328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矩形 353"/>
          <p:cNvSpPr/>
          <p:nvPr userDrawn="1"/>
        </p:nvSpPr>
        <p:spPr>
          <a:xfrm rot="5820000">
            <a:off x="749076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矩形 354"/>
          <p:cNvSpPr/>
          <p:nvPr userDrawn="1"/>
        </p:nvSpPr>
        <p:spPr>
          <a:xfrm rot="5820000">
            <a:off x="808572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矩形 355"/>
          <p:cNvSpPr/>
          <p:nvPr userDrawn="1"/>
        </p:nvSpPr>
        <p:spPr>
          <a:xfrm rot="5820000">
            <a:off x="771387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矩形 356"/>
          <p:cNvSpPr/>
          <p:nvPr userDrawn="1"/>
        </p:nvSpPr>
        <p:spPr>
          <a:xfrm rot="5820000">
            <a:off x="838320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矩形 357"/>
          <p:cNvSpPr/>
          <p:nvPr userDrawn="1"/>
        </p:nvSpPr>
        <p:spPr>
          <a:xfrm rot="5820000">
            <a:off x="849475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矩形 358"/>
          <p:cNvSpPr/>
          <p:nvPr userDrawn="1"/>
        </p:nvSpPr>
        <p:spPr>
          <a:xfrm rot="5820000">
            <a:off x="734202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矩形 359"/>
          <p:cNvSpPr/>
          <p:nvPr userDrawn="1"/>
        </p:nvSpPr>
        <p:spPr>
          <a:xfrm rot="5820000">
            <a:off x="756513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矩形 360"/>
          <p:cNvSpPr/>
          <p:nvPr userDrawn="1"/>
        </p:nvSpPr>
        <p:spPr>
          <a:xfrm rot="5820000">
            <a:off x="700735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矩形 361"/>
          <p:cNvSpPr/>
          <p:nvPr userDrawn="1"/>
        </p:nvSpPr>
        <p:spPr>
          <a:xfrm rot="5820000">
            <a:off x="786261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矩形 364"/>
          <p:cNvSpPr/>
          <p:nvPr userDrawn="1"/>
        </p:nvSpPr>
        <p:spPr>
          <a:xfrm rot="5820000">
            <a:off x="723046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矩形 365"/>
          <p:cNvSpPr/>
          <p:nvPr userDrawn="1"/>
        </p:nvSpPr>
        <p:spPr>
          <a:xfrm rot="5820000">
            <a:off x="752794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矩形 366"/>
          <p:cNvSpPr/>
          <p:nvPr userDrawn="1"/>
        </p:nvSpPr>
        <p:spPr>
          <a:xfrm rot="5820000">
            <a:off x="816009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矩形 367"/>
          <p:cNvSpPr/>
          <p:nvPr userDrawn="1"/>
        </p:nvSpPr>
        <p:spPr>
          <a:xfrm rot="5820000">
            <a:off x="775105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矩形 368"/>
          <p:cNvSpPr/>
          <p:nvPr userDrawn="1"/>
        </p:nvSpPr>
        <p:spPr>
          <a:xfrm rot="5820000">
            <a:off x="842038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矩形 370"/>
          <p:cNvSpPr/>
          <p:nvPr userDrawn="1"/>
        </p:nvSpPr>
        <p:spPr>
          <a:xfrm rot="5820000">
            <a:off x="737920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矩形 371"/>
          <p:cNvSpPr/>
          <p:nvPr userDrawn="1"/>
        </p:nvSpPr>
        <p:spPr>
          <a:xfrm rot="5820000">
            <a:off x="760231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372"/>
          <p:cNvSpPr/>
          <p:nvPr userDrawn="1"/>
        </p:nvSpPr>
        <p:spPr>
          <a:xfrm rot="5820000">
            <a:off x="827164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矩形 373"/>
          <p:cNvSpPr/>
          <p:nvPr userDrawn="1"/>
        </p:nvSpPr>
        <p:spPr>
          <a:xfrm rot="5820000">
            <a:off x="708172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矩形 374"/>
          <p:cNvSpPr/>
          <p:nvPr userDrawn="1"/>
        </p:nvSpPr>
        <p:spPr>
          <a:xfrm rot="5820000">
            <a:off x="789979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矩形 376"/>
          <p:cNvSpPr/>
          <p:nvPr userDrawn="1"/>
        </p:nvSpPr>
        <p:spPr>
          <a:xfrm rot="5820000">
            <a:off x="745357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矩形 377"/>
          <p:cNvSpPr/>
          <p:nvPr userDrawn="1"/>
        </p:nvSpPr>
        <p:spPr>
          <a:xfrm rot="5820000">
            <a:off x="767668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矩形 378"/>
          <p:cNvSpPr/>
          <p:nvPr userDrawn="1"/>
        </p:nvSpPr>
        <p:spPr>
          <a:xfrm rot="5820000">
            <a:off x="834601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矩形 379"/>
          <p:cNvSpPr/>
          <p:nvPr userDrawn="1"/>
        </p:nvSpPr>
        <p:spPr>
          <a:xfrm rot="5820000">
            <a:off x="715609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矩形 380"/>
          <p:cNvSpPr/>
          <p:nvPr userDrawn="1"/>
        </p:nvSpPr>
        <p:spPr>
          <a:xfrm rot="5820000">
            <a:off x="801135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矩形 382"/>
          <p:cNvSpPr/>
          <p:nvPr userDrawn="1"/>
        </p:nvSpPr>
        <p:spPr>
          <a:xfrm rot="5820000">
            <a:off x="782542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矩形 384"/>
          <p:cNvSpPr/>
          <p:nvPr userDrawn="1"/>
        </p:nvSpPr>
        <p:spPr>
          <a:xfrm rot="5820000">
            <a:off x="730483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矩形 386"/>
          <p:cNvSpPr/>
          <p:nvPr userDrawn="1"/>
        </p:nvSpPr>
        <p:spPr>
          <a:xfrm rot="5820000">
            <a:off x="797416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矩形 387"/>
          <p:cNvSpPr/>
          <p:nvPr userDrawn="1"/>
        </p:nvSpPr>
        <p:spPr>
          <a:xfrm rot="5820000">
            <a:off x="812290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矩形 388"/>
          <p:cNvSpPr/>
          <p:nvPr userDrawn="1"/>
        </p:nvSpPr>
        <p:spPr>
          <a:xfrm rot="5820000">
            <a:off x="819727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矩形 389"/>
          <p:cNvSpPr/>
          <p:nvPr userDrawn="1"/>
        </p:nvSpPr>
        <p:spPr>
          <a:xfrm rot="5820000">
            <a:off x="804853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矩形 391"/>
          <p:cNvSpPr/>
          <p:nvPr userDrawn="1"/>
        </p:nvSpPr>
        <p:spPr>
          <a:xfrm rot="5820000">
            <a:off x="856912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矩形 395"/>
          <p:cNvSpPr/>
          <p:nvPr userDrawn="1"/>
        </p:nvSpPr>
        <p:spPr>
          <a:xfrm rot="5820000">
            <a:off x="853194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矩形 19"/>
          <p:cNvSpPr/>
          <p:nvPr userDrawn="1"/>
        </p:nvSpPr>
        <p:spPr>
          <a:xfrm rot="2700000">
            <a:off x="7966770" y="537264"/>
            <a:ext cx="975249" cy="9752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直角三角形 3"/>
          <p:cNvSpPr/>
          <p:nvPr userDrawn="1"/>
        </p:nvSpPr>
        <p:spPr>
          <a:xfrm rot="18900000">
            <a:off x="6590486" y="-740794"/>
            <a:ext cx="1459222" cy="146419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任意多边形 5"/>
          <p:cNvSpPr/>
          <p:nvPr userDrawn="1"/>
        </p:nvSpPr>
        <p:spPr>
          <a:xfrm>
            <a:off x="8665913" y="-5655"/>
            <a:ext cx="478087" cy="646088"/>
          </a:xfrm>
          <a:custGeom>
            <a:avLst/>
            <a:gdLst>
              <a:gd name="connsiteX0" fmla="*/ 405915 w 1155132"/>
              <a:gd name="connsiteY0" fmla="*/ 0 h 1561048"/>
              <a:gd name="connsiteX1" fmla="*/ 1155132 w 1155132"/>
              <a:gd name="connsiteY1" fmla="*/ 0 h 1561048"/>
              <a:gd name="connsiteX2" fmla="*/ 1155132 w 1155132"/>
              <a:gd name="connsiteY2" fmla="*/ 1561048 h 1561048"/>
              <a:gd name="connsiteX3" fmla="*/ 0 w 1155132"/>
              <a:gd name="connsiteY3" fmla="*/ 405915 h 1561048"/>
              <a:gd name="connsiteX4" fmla="*/ 405915 w 1155132"/>
              <a:gd name="connsiteY4" fmla="*/ 0 h 156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32" h="1561048">
                <a:moveTo>
                  <a:pt x="405915" y="0"/>
                </a:moveTo>
                <a:lnTo>
                  <a:pt x="1155132" y="0"/>
                </a:lnTo>
                <a:lnTo>
                  <a:pt x="1155132" y="1561048"/>
                </a:lnTo>
                <a:lnTo>
                  <a:pt x="0" y="405915"/>
                </a:lnTo>
                <a:lnTo>
                  <a:pt x="40591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0" name="Picture 2" descr="D:\国美大数据研究院\大数据研究院LOGO和名片\国美大数据研究院logo.png"/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715272" y="71420"/>
            <a:ext cx="1233467" cy="455043"/>
          </a:xfrm>
          <a:prstGeom prst="rect">
            <a:avLst/>
          </a:prstGeom>
          <a:noFill/>
        </p:spPr>
      </p:pic>
      <p:sp>
        <p:nvSpPr>
          <p:cNvPr id="251" name="矩形 344"/>
          <p:cNvSpPr/>
          <p:nvPr userDrawn="1"/>
        </p:nvSpPr>
        <p:spPr>
          <a:xfrm rot="5820000">
            <a:off x="868068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矩形 345"/>
          <p:cNvSpPr/>
          <p:nvPr userDrawn="1"/>
        </p:nvSpPr>
        <p:spPr>
          <a:xfrm rot="5820000">
            <a:off x="890379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矩形 350"/>
          <p:cNvSpPr/>
          <p:nvPr userDrawn="1"/>
        </p:nvSpPr>
        <p:spPr>
          <a:xfrm rot="5820000">
            <a:off x="875505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矩形 356"/>
          <p:cNvSpPr/>
          <p:nvPr userDrawn="1"/>
        </p:nvSpPr>
        <p:spPr>
          <a:xfrm rot="5820000">
            <a:off x="882942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矩形 357"/>
          <p:cNvSpPr/>
          <p:nvPr userDrawn="1"/>
        </p:nvSpPr>
        <p:spPr>
          <a:xfrm rot="5820000">
            <a:off x="894097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矩形 366"/>
          <p:cNvSpPr/>
          <p:nvPr userDrawn="1"/>
        </p:nvSpPr>
        <p:spPr>
          <a:xfrm rot="5820000">
            <a:off x="860631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矩形 368"/>
          <p:cNvSpPr/>
          <p:nvPr userDrawn="1"/>
        </p:nvSpPr>
        <p:spPr>
          <a:xfrm rot="5820000">
            <a:off x="886660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矩形 372"/>
          <p:cNvSpPr/>
          <p:nvPr userDrawn="1"/>
        </p:nvSpPr>
        <p:spPr>
          <a:xfrm rot="5820000">
            <a:off x="871786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矩形 378"/>
          <p:cNvSpPr/>
          <p:nvPr userDrawn="1"/>
        </p:nvSpPr>
        <p:spPr>
          <a:xfrm rot="5820000">
            <a:off x="879223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矩形 388"/>
          <p:cNvSpPr/>
          <p:nvPr userDrawn="1"/>
        </p:nvSpPr>
        <p:spPr>
          <a:xfrm rot="5820000">
            <a:off x="864349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矩形 391"/>
          <p:cNvSpPr/>
          <p:nvPr userDrawn="1"/>
        </p:nvSpPr>
        <p:spPr>
          <a:xfrm rot="5820000">
            <a:off x="9015389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矩形 395"/>
          <p:cNvSpPr/>
          <p:nvPr userDrawn="1"/>
        </p:nvSpPr>
        <p:spPr>
          <a:xfrm rot="5820000">
            <a:off x="897816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44517" y="4143386"/>
            <a:ext cx="262001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大数据研究院  </a:t>
            </a:r>
            <a:r>
              <a:rPr 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魏凯伟</a:t>
            </a:r>
            <a:endParaRPr 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57902" y="4500576"/>
            <a:ext cx="17932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09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7"/>
          <p:cNvSpPr>
            <a:spLocks noChangeArrowheads="1"/>
          </p:cNvSpPr>
          <p:nvPr/>
        </p:nvSpPr>
        <p:spPr bwMode="auto">
          <a:xfrm>
            <a:off x="500034" y="1459026"/>
            <a:ext cx="8108976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 smtClean="0">
                <a:solidFill>
                  <a:srgbClr val="CE20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微观前端</a:t>
            </a:r>
            <a:endParaRPr lang="zh-CN" altLang="en-US" sz="6000" b="1" dirty="0">
              <a:solidFill>
                <a:srgbClr val="CE200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64522" y="3553882"/>
            <a:ext cx="180000" cy="18000"/>
          </a:xfrm>
          <a:prstGeom prst="rect">
            <a:avLst/>
          </a:prstGeom>
          <a:solidFill>
            <a:srgbClr val="CE2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00034" y="2643188"/>
            <a:ext cx="8108976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rgbClr val="CE20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小小图标</a:t>
            </a:r>
            <a:endParaRPr lang="zh-CN" altLang="en-US" sz="2800" b="1" dirty="0">
              <a:solidFill>
                <a:srgbClr val="CE200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图标分类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6305" y="808990"/>
            <a:ext cx="2201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桌面、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启动图标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5135" y="1355725"/>
            <a:ext cx="2256155" cy="3311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940" y="1601470"/>
            <a:ext cx="845820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图标分类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15" y="739775"/>
            <a:ext cx="2185670" cy="38881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610" y="739775"/>
            <a:ext cx="2265680" cy="38868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380" y="735330"/>
            <a:ext cx="2555875" cy="3891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角圆角矩形 4"/>
          <p:cNvSpPr/>
          <p:nvPr/>
        </p:nvSpPr>
        <p:spPr>
          <a:xfrm>
            <a:off x="3780000" y="2430965"/>
            <a:ext cx="4325112" cy="432000"/>
          </a:xfrm>
          <a:prstGeom prst="round2DiagRect">
            <a:avLst/>
          </a:prstGeom>
          <a:solidFill>
            <a:srgbClr val="CE2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3000364" cy="5143500"/>
          </a:xfrm>
          <a:prstGeom prst="rect">
            <a:avLst/>
          </a:prstGeom>
          <a:solidFill>
            <a:srgbClr val="CE2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928662" y="1056021"/>
            <a:ext cx="1857388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EP3</a:t>
            </a:r>
            <a:endParaRPr lang="en-US" altLang="zh-CN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928662" y="1928808"/>
            <a:ext cx="1857388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Transition Page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29058" y="1150298"/>
            <a:ext cx="4572000" cy="28613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一、初识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二、分类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三、拟物化和扁平化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四、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图标</a:t>
            </a:r>
            <a:endParaRPr lang="zh-CN" altLang="en-US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五、一些建议</a:t>
            </a:r>
            <a:endParaRPr lang="zh-CN" altLang="en-US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02000" y="2500312"/>
            <a:ext cx="180000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拟物化图标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4"/>
          <p:cNvSpPr txBox="1"/>
          <p:nvPr/>
        </p:nvSpPr>
        <p:spPr>
          <a:xfrm>
            <a:off x="785495" y="929005"/>
            <a:ext cx="7746365" cy="3253105"/>
          </a:xfrm>
          <a:prstGeom prst="rect">
            <a:avLst/>
          </a:prstGeom>
        </p:spPr>
        <p:txBody>
          <a:bodyPr/>
          <a:lstStyle/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定义：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追求模拟现实物品的造型和质感，通过叠加高光、纹理、材质、阴影等各种效果对实物进行再现。</a:t>
            </a:r>
            <a:endParaRPr lang="zh-CN" altLang="en-US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altLang="zh-CN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优点：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接近真实物品，识别性强，交互更人性化。</a:t>
            </a:r>
            <a:endParaRPr kumimoji="0" lang="zh-CN" altLang="en-US" sz="180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缺点：</a:t>
            </a:r>
            <a:r>
              <a:rPr kumimoji="0" lang="zh-CN" alt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现实世界中需要有实物映射，设计思维受限。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细节多，设计难度较大</a:t>
            </a:r>
            <a:endParaRPr kumimoji="0" lang="en-US" altLang="zh-CN" sz="180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拟物化图标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8670" y="864235"/>
            <a:ext cx="4168140" cy="37020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扁平化图标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4"/>
          <p:cNvSpPr txBox="1"/>
          <p:nvPr/>
        </p:nvSpPr>
        <p:spPr>
          <a:xfrm>
            <a:off x="785495" y="929005"/>
            <a:ext cx="7746365" cy="2877820"/>
          </a:xfrm>
          <a:prstGeom prst="rect">
            <a:avLst/>
          </a:prstGeom>
        </p:spPr>
        <p:txBody>
          <a:bodyPr/>
          <a:lstStyle/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定义：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去掉了多余的透视、纹理、渐变以及能做出3D效果的元素，这样可以让“信息”本身重新作为核心被凸显出来。同时在设计元素上，则强调了抽象、极简和符号化。</a:t>
            </a:r>
            <a:endParaRPr kumimoji="0" lang="zh-CN" alt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优点：</a:t>
            </a:r>
            <a:r>
              <a:rPr kumimoji="0" lang="zh-CN" alt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简洁，内容突出，设计更容易，高度一致性。</a:t>
            </a:r>
            <a:endParaRPr kumimoji="0" lang="zh-CN" altLang="en-US" sz="180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缺点：</a:t>
            </a:r>
            <a:r>
              <a:rPr kumimoji="0" lang="zh-CN" alt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识别性较弱。</a:t>
            </a:r>
            <a:endParaRPr kumimoji="0" lang="en-US" altLang="zh-CN" sz="180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扁平化图标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扁平录音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3275" y="946150"/>
            <a:ext cx="3978275" cy="36480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印象深刻的扁平风</a:t>
            </a:r>
            <a:endParaRPr 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5990" y="822325"/>
            <a:ext cx="6473190" cy="37185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拟物化图标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295" y="1033780"/>
            <a:ext cx="3843655" cy="3028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805" y="1033780"/>
            <a:ext cx="3832860" cy="30283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拟物化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扁平化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280" y="1232535"/>
            <a:ext cx="3440430" cy="31921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645" y="1746885"/>
            <a:ext cx="3519805" cy="24612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3000364" cy="5143500"/>
          </a:xfrm>
          <a:prstGeom prst="rect">
            <a:avLst/>
          </a:prstGeom>
          <a:solidFill>
            <a:srgbClr val="CE2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928662" y="1059831"/>
            <a:ext cx="1857388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导言</a:t>
            </a:r>
            <a:endParaRPr lang="en-US" altLang="zh-CN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48710" y="680085"/>
            <a:ext cx="4679950" cy="24930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-342900" algn="l" defTabSz="914400" rtl="0" eaLnBrk="0" fontAlgn="base" latinLnBrk="0" hangingPunct="0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前端界面中，图片随处可见。在这一张张大大小小又形形色色的图片中，有一类身形娇小，却是可用性和直观导航的金钥匙。设计师们往往需要花费很多精力才能设计好一个，其中细节和寓意凝聚了众多工程师技术与智慧。</a:t>
            </a:r>
            <a:endParaRPr lang="zh-CN" altLang="en-US" sz="16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大家在各种终端界面中会经常看到和使用，一定不会怀疑它的重要性。</a:t>
            </a:r>
            <a:endParaRPr lang="zh-CN" altLang="en-US" sz="16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拟物化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OR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扁平化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6650" y="650240"/>
            <a:ext cx="4271010" cy="4083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475" y="650240"/>
            <a:ext cx="5039995" cy="4083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拟物化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VS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扁平化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5990" y="687070"/>
            <a:ext cx="2707640" cy="3974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420" y="877570"/>
            <a:ext cx="3644265" cy="35934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拟物化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扁平化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4"/>
          <p:cNvSpPr txBox="1"/>
          <p:nvPr/>
        </p:nvSpPr>
        <p:spPr>
          <a:xfrm>
            <a:off x="1850390" y="1368425"/>
            <a:ext cx="1477010" cy="3124835"/>
          </a:xfrm>
          <a:prstGeom prst="rect">
            <a:avLst/>
          </a:prstGeom>
        </p:spPr>
        <p:txBody>
          <a:bodyPr/>
          <a:lstStyle/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写实</a:t>
            </a:r>
            <a:endParaRPr lang="zh-CN" altLang="en-US" sz="28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高辨识</a:t>
            </a:r>
            <a:endParaRPr lang="en-US" altLang="zh-CN" sz="28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细节</a:t>
            </a:r>
            <a:endParaRPr lang="zh-CN" altLang="en-US" sz="28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More</a:t>
            </a:r>
            <a:endParaRPr kumimoji="0" lang="en-US" altLang="zh-CN" sz="280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6" name="内容占位符 4"/>
          <p:cNvSpPr txBox="1"/>
          <p:nvPr/>
        </p:nvSpPr>
        <p:spPr>
          <a:xfrm>
            <a:off x="5836285" y="1368425"/>
            <a:ext cx="1516380" cy="3125470"/>
          </a:xfrm>
          <a:prstGeom prst="rect">
            <a:avLst/>
          </a:prstGeom>
        </p:spPr>
        <p:txBody>
          <a:bodyPr/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抽象</a:t>
            </a:r>
            <a:endParaRPr lang="zh-CN" altLang="en-US" sz="28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低辨识</a:t>
            </a:r>
            <a:endParaRPr lang="en-US" altLang="zh-CN" sz="28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极简</a:t>
            </a:r>
            <a:endParaRPr kumimoji="0" lang="zh-CN" altLang="en-US" sz="280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Less</a:t>
            </a:r>
            <a:endParaRPr kumimoji="0" lang="en-US" altLang="zh-CN" sz="280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866265" y="908050"/>
            <a:ext cx="5336540" cy="405130"/>
            <a:chOff x="1474" y="1246"/>
            <a:chExt cx="1928" cy="562"/>
          </a:xfrm>
          <a:solidFill>
            <a:srgbClr val="07B0EB"/>
          </a:solidFill>
        </p:grpSpPr>
        <p:sp>
          <p:nvSpPr>
            <p:cNvPr id="63" name="矩形 62"/>
            <p:cNvSpPr/>
            <p:nvPr/>
          </p:nvSpPr>
          <p:spPr>
            <a:xfrm>
              <a:off x="1474" y="1246"/>
              <a:ext cx="1928" cy="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内容占位符 2"/>
            <p:cNvSpPr txBox="1"/>
            <p:nvPr/>
          </p:nvSpPr>
          <p:spPr>
            <a:xfrm>
              <a:off x="1652" y="1303"/>
              <a:ext cx="1573" cy="450"/>
            </a:xfrm>
            <a:prstGeom prst="rect">
              <a:avLst/>
            </a:prstGeom>
            <a:grpFill/>
          </p:spPr>
          <p:txBody>
            <a:bodyPr/>
            <a:lstStyle/>
            <a:p>
              <a:pPr marL="342900" marR="0" lvl="0" indent="-34290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Round 1</a:t>
              </a:r>
              <a:endPara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0675" y="2408555"/>
            <a:ext cx="838200" cy="10439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拟物化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扁平化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645" y="1422400"/>
            <a:ext cx="3482975" cy="26371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115" y="1555115"/>
            <a:ext cx="2923540" cy="241681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145" y="810260"/>
            <a:ext cx="6061710" cy="3906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拟物化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扁平化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4"/>
          <p:cNvSpPr txBox="1"/>
          <p:nvPr/>
        </p:nvSpPr>
        <p:spPr>
          <a:xfrm>
            <a:off x="1850390" y="1368425"/>
            <a:ext cx="1477010" cy="3124835"/>
          </a:xfrm>
          <a:prstGeom prst="rect">
            <a:avLst/>
          </a:prstGeom>
        </p:spPr>
        <p:txBody>
          <a:bodyPr/>
          <a:lstStyle/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厚重</a:t>
            </a:r>
            <a:endParaRPr lang="zh-CN" altLang="en-US" sz="28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真彩</a:t>
            </a:r>
            <a:endParaRPr kumimoji="0" lang="en-US" altLang="zh-CN" sz="280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光影</a:t>
            </a:r>
            <a:endParaRPr lang="en-US" altLang="zh-CN" sz="28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3D</a:t>
            </a:r>
            <a:endParaRPr kumimoji="0" lang="en-US" altLang="zh-CN" sz="180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内容占位符 4"/>
          <p:cNvSpPr txBox="1"/>
          <p:nvPr/>
        </p:nvSpPr>
        <p:spPr>
          <a:xfrm>
            <a:off x="5836285" y="1368425"/>
            <a:ext cx="1516380" cy="3125470"/>
          </a:xfrm>
          <a:prstGeom prst="rect">
            <a:avLst/>
          </a:prstGeom>
        </p:spPr>
        <p:txBody>
          <a:bodyPr/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轻薄</a:t>
            </a:r>
            <a:endParaRPr lang="zh-CN" altLang="en-US" sz="28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矢量</a:t>
            </a:r>
            <a:endParaRPr kumimoji="0" lang="en-US" altLang="zh-CN" sz="280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简约</a:t>
            </a:r>
            <a:endParaRPr lang="en-US" altLang="zh-CN" sz="28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Flat</a:t>
            </a:r>
            <a:endParaRPr kumimoji="0" lang="en-US" altLang="zh-CN" sz="280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864995" y="908050"/>
            <a:ext cx="4850326" cy="407527"/>
            <a:chOff x="1474" y="1246"/>
            <a:chExt cx="1928" cy="563"/>
          </a:xfrm>
          <a:solidFill>
            <a:srgbClr val="07B0EB"/>
          </a:solidFill>
        </p:grpSpPr>
        <p:sp>
          <p:nvSpPr>
            <p:cNvPr id="63" name="矩形 62"/>
            <p:cNvSpPr/>
            <p:nvPr/>
          </p:nvSpPr>
          <p:spPr>
            <a:xfrm>
              <a:off x="1474" y="1246"/>
              <a:ext cx="1928" cy="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内容占位符 2"/>
            <p:cNvSpPr txBox="1"/>
            <p:nvPr/>
          </p:nvSpPr>
          <p:spPr>
            <a:xfrm>
              <a:off x="1623" y="1303"/>
              <a:ext cx="1573" cy="450"/>
            </a:xfrm>
            <a:prstGeom prst="rect">
              <a:avLst/>
            </a:prstGeom>
            <a:grpFill/>
          </p:spPr>
          <p:txBody>
            <a:bodyPr/>
            <a:lstStyle/>
            <a:p>
              <a:pPr marL="342900" marR="0" lvl="0" indent="-34290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Round 2</a:t>
              </a:r>
              <a:endParaRPr kumimoji="0" lang="en-US" altLang="zh-CN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0960" y="2409190"/>
            <a:ext cx="838200" cy="10439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295" y="1231265"/>
            <a:ext cx="7215505" cy="2697480"/>
          </a:xfrm>
          <a:prstGeom prst="rect">
            <a:avLst/>
          </a:prstGeom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拟物化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VS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扁平化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95" y="1216025"/>
            <a:ext cx="7216775" cy="27127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831215"/>
            <a:ext cx="3810635" cy="3810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角圆角矩形 4"/>
          <p:cNvSpPr/>
          <p:nvPr/>
        </p:nvSpPr>
        <p:spPr>
          <a:xfrm>
            <a:off x="3780000" y="2983415"/>
            <a:ext cx="4325112" cy="432000"/>
          </a:xfrm>
          <a:prstGeom prst="round2DiagRect">
            <a:avLst/>
          </a:prstGeom>
          <a:solidFill>
            <a:srgbClr val="CE2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3000364" cy="5143500"/>
          </a:xfrm>
          <a:prstGeom prst="rect">
            <a:avLst/>
          </a:prstGeom>
          <a:solidFill>
            <a:srgbClr val="CE2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928662" y="1056021"/>
            <a:ext cx="1857388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EP4</a:t>
            </a:r>
            <a:endParaRPr lang="en-US" altLang="zh-CN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928662" y="1928808"/>
            <a:ext cx="1857388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Transition Page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29058" y="1150298"/>
            <a:ext cx="4572000" cy="28613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一、初识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二、分类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三、拟物化和扁平化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四、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图标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五、一些建议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02000" y="2500312"/>
            <a:ext cx="180000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图片格式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694295" y="2192655"/>
            <a:ext cx="847090" cy="847725"/>
            <a:chOff x="1548" y="5045"/>
            <a:chExt cx="1779" cy="1779"/>
          </a:xfrm>
          <a:solidFill>
            <a:srgbClr val="FF9422"/>
          </a:solidFill>
        </p:grpSpPr>
        <p:sp>
          <p:nvSpPr>
            <p:cNvPr id="21" name="椭圆 20"/>
            <p:cNvSpPr/>
            <p:nvPr/>
          </p:nvSpPr>
          <p:spPr>
            <a:xfrm>
              <a:off x="1548" y="5045"/>
              <a:ext cx="1779" cy="1779"/>
            </a:xfrm>
            <a:prstGeom prst="ellipse">
              <a:avLst/>
            </a:prstGeom>
            <a:grpFill/>
            <a:ln>
              <a:solidFill>
                <a:srgbClr val="FF942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662" y="5572"/>
              <a:ext cx="1525" cy="708"/>
            </a:xfrm>
            <a:prstGeom prst="rect">
              <a:avLst/>
            </a:prstGeom>
            <a:grpFill/>
            <a:ln>
              <a:solidFill>
                <a:srgbClr val="FF9422"/>
              </a:solidFill>
            </a:ln>
          </p:spPr>
          <p:txBody>
            <a:bodyPr wrap="square" rtlCol="0">
              <a:spAutoFit/>
            </a:bodyPr>
            <a:p>
              <a:r>
                <a:rPr lang="en-US" altLang="zh-CN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webp</a:t>
              </a:r>
              <a:endPara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 rot="0">
            <a:off x="4363720" y="1004570"/>
            <a:ext cx="1747520" cy="1747520"/>
            <a:chOff x="5895" y="2014"/>
            <a:chExt cx="1779" cy="1779"/>
          </a:xfrm>
          <a:solidFill>
            <a:srgbClr val="07B0EB"/>
          </a:solidFill>
        </p:grpSpPr>
        <p:sp>
          <p:nvSpPr>
            <p:cNvPr id="13" name="椭圆 12"/>
            <p:cNvSpPr/>
            <p:nvPr/>
          </p:nvSpPr>
          <p:spPr>
            <a:xfrm>
              <a:off x="5895" y="2014"/>
              <a:ext cx="1779" cy="1779"/>
            </a:xfrm>
            <a:prstGeom prst="ellipse">
              <a:avLst/>
            </a:prstGeom>
            <a:grpFill/>
            <a:ln>
              <a:solidFill>
                <a:srgbClr val="07B0E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433" y="2654"/>
              <a:ext cx="704" cy="500"/>
            </a:xfrm>
            <a:prstGeom prst="rect">
              <a:avLst/>
            </a:prstGeom>
            <a:grpFill/>
            <a:ln>
              <a:solidFill>
                <a:srgbClr val="07B0EB"/>
              </a:solidFill>
            </a:ln>
          </p:spPr>
          <p:txBody>
            <a:bodyPr wrap="square" rtlCol="0">
              <a:spAutoFit/>
            </a:bodyPr>
            <a:p>
              <a:r>
                <a:rPr lang="en-US" altLang="zh-CN" sz="2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gif</a:t>
              </a:r>
              <a:endParaRPr lang="en-US" altLang="zh-CN" sz="2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rot="0">
            <a:off x="3268980" y="2763520"/>
            <a:ext cx="1747520" cy="1747520"/>
            <a:chOff x="8517" y="2014"/>
            <a:chExt cx="1779" cy="1779"/>
          </a:xfrm>
          <a:solidFill>
            <a:srgbClr val="07B0EB"/>
          </a:solidFill>
        </p:grpSpPr>
        <p:sp>
          <p:nvSpPr>
            <p:cNvPr id="8" name="椭圆 7"/>
            <p:cNvSpPr/>
            <p:nvPr/>
          </p:nvSpPr>
          <p:spPr>
            <a:xfrm>
              <a:off x="8517" y="2014"/>
              <a:ext cx="1779" cy="1779"/>
            </a:xfrm>
            <a:prstGeom prst="ellipse">
              <a:avLst/>
            </a:prstGeom>
            <a:grpFill/>
            <a:ln>
              <a:solidFill>
                <a:srgbClr val="07B0E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972" y="2606"/>
              <a:ext cx="869" cy="531"/>
            </a:xfrm>
            <a:prstGeom prst="rect">
              <a:avLst/>
            </a:prstGeom>
            <a:grpFill/>
            <a:ln>
              <a:solidFill>
                <a:srgbClr val="07B0EB"/>
              </a:solidFill>
            </a:ln>
          </p:spPr>
          <p:txBody>
            <a:bodyPr wrap="square" rtlCol="0">
              <a:spAutoFit/>
            </a:bodyPr>
            <a:p>
              <a:r>
                <a:rPr lang="en-US" altLang="zh-CN" sz="2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pn</a:t>
              </a: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 rot="0">
            <a:off x="1976175" y="1005089"/>
            <a:ext cx="1747520" cy="1747347"/>
            <a:chOff x="7326" y="4916"/>
            <a:chExt cx="1779" cy="1779"/>
          </a:xfrm>
          <a:solidFill>
            <a:srgbClr val="07B0EB"/>
          </a:solidFill>
        </p:grpSpPr>
        <p:sp>
          <p:nvSpPr>
            <p:cNvPr id="23" name="椭圆 22"/>
            <p:cNvSpPr/>
            <p:nvPr/>
          </p:nvSpPr>
          <p:spPr>
            <a:xfrm>
              <a:off x="7326" y="4916"/>
              <a:ext cx="1779" cy="1779"/>
            </a:xfrm>
            <a:prstGeom prst="ellipse">
              <a:avLst/>
            </a:prstGeom>
            <a:grpFill/>
            <a:ln>
              <a:solidFill>
                <a:srgbClr val="07B0E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862" y="5555"/>
              <a:ext cx="707" cy="500"/>
            </a:xfrm>
            <a:prstGeom prst="rect">
              <a:avLst/>
            </a:prstGeom>
            <a:grpFill/>
            <a:ln>
              <a:solidFill>
                <a:srgbClr val="07B0EB"/>
              </a:solidFill>
            </a:ln>
          </p:spPr>
          <p:txBody>
            <a:bodyPr wrap="square" rtlCol="0">
              <a:spAutoFit/>
            </a:bodyPr>
            <a:p>
              <a:r>
                <a:rPr lang="en-US" altLang="zh-CN" sz="2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jpg</a:t>
              </a:r>
              <a:endParaRPr lang="en-US" altLang="zh-CN" sz="2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223010" y="3071495"/>
            <a:ext cx="1129665" cy="1129665"/>
            <a:chOff x="1474" y="3052"/>
            <a:chExt cx="1779" cy="1779"/>
          </a:xfrm>
        </p:grpSpPr>
        <p:sp>
          <p:nvSpPr>
            <p:cNvPr id="34" name="椭圆 33"/>
            <p:cNvSpPr/>
            <p:nvPr/>
          </p:nvSpPr>
          <p:spPr>
            <a:xfrm>
              <a:off x="1474" y="3052"/>
              <a:ext cx="1779" cy="1779"/>
            </a:xfrm>
            <a:prstGeom prst="ellipse">
              <a:avLst/>
            </a:prstGeom>
            <a:solidFill>
              <a:srgbClr val="FF9422"/>
            </a:solidFill>
            <a:ln>
              <a:solidFill>
                <a:srgbClr val="FF942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882" y="3579"/>
              <a:ext cx="962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ico</a:t>
              </a:r>
              <a:endPara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930900" y="3040380"/>
            <a:ext cx="1129665" cy="1129665"/>
            <a:chOff x="1548" y="5045"/>
            <a:chExt cx="1779" cy="1779"/>
          </a:xfrm>
          <a:solidFill>
            <a:srgbClr val="FF9422"/>
          </a:solidFill>
        </p:grpSpPr>
        <p:sp>
          <p:nvSpPr>
            <p:cNvPr id="37" name="椭圆 36"/>
            <p:cNvSpPr/>
            <p:nvPr/>
          </p:nvSpPr>
          <p:spPr>
            <a:xfrm>
              <a:off x="1548" y="5045"/>
              <a:ext cx="1779" cy="1779"/>
            </a:xfrm>
            <a:prstGeom prst="ellipse">
              <a:avLst/>
            </a:prstGeom>
            <a:grpFill/>
            <a:ln>
              <a:solidFill>
                <a:srgbClr val="FF942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905" y="5572"/>
              <a:ext cx="1065" cy="725"/>
            </a:xfrm>
            <a:prstGeom prst="rect">
              <a:avLst/>
            </a:prstGeom>
            <a:grpFill/>
            <a:ln>
              <a:solidFill>
                <a:srgbClr val="FF9422"/>
              </a:solidFill>
            </a:ln>
          </p:spPr>
          <p:txBody>
            <a:bodyPr wrap="none" rtlCol="0">
              <a:spAutoFit/>
            </a:bodyPr>
            <a:p>
              <a:r>
                <a:rPr lang="en-US" altLang="zh-CN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svg</a:t>
              </a:r>
              <a:endPara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图标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935" y="3369945"/>
            <a:ext cx="4976495" cy="70104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384935" y="1386840"/>
            <a:ext cx="3148965" cy="735330"/>
            <a:chOff x="1813" y="3000"/>
            <a:chExt cx="9967" cy="232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" y="3000"/>
              <a:ext cx="2364" cy="2328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9" y="3036"/>
              <a:ext cx="2316" cy="225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28" y="3072"/>
              <a:ext cx="2352" cy="2220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916305" y="808990"/>
            <a:ext cx="2201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桌面、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启动图标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16305" y="2929890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浏览器标题、收藏夹图标</a:t>
            </a:r>
            <a:endParaRPr 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透明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1220" y="1101725"/>
            <a:ext cx="4145915" cy="115824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70" y="3076575"/>
            <a:ext cx="4285615" cy="10344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角圆角矩形 4"/>
          <p:cNvSpPr/>
          <p:nvPr/>
        </p:nvSpPr>
        <p:spPr>
          <a:xfrm>
            <a:off x="3780000" y="1314000"/>
            <a:ext cx="4325112" cy="432000"/>
          </a:xfrm>
          <a:prstGeom prst="round2DiagRect">
            <a:avLst/>
          </a:prstGeom>
          <a:solidFill>
            <a:srgbClr val="CE2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3000364" cy="5143500"/>
          </a:xfrm>
          <a:prstGeom prst="rect">
            <a:avLst/>
          </a:prstGeom>
          <a:solidFill>
            <a:srgbClr val="CE2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928662" y="1056021"/>
            <a:ext cx="1857388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EP1</a:t>
            </a:r>
            <a:endParaRPr lang="en-US" altLang="zh-CN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928662" y="1928808"/>
            <a:ext cx="1857388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Transition Page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29058" y="1150298"/>
            <a:ext cx="4572000" cy="28613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一、初识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二、分类</a:t>
            </a:r>
            <a:endParaRPr lang="en-US" altLang="zh-CN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三、拟物化和扁平化</a:t>
            </a:r>
            <a:endParaRPr lang="zh-CN" altLang="en-US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四、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图标</a:t>
            </a:r>
            <a:endParaRPr lang="zh-CN" altLang="en-US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五、一些建议</a:t>
            </a:r>
            <a:endParaRPr lang="zh-CN" altLang="en-US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02000" y="2500312"/>
            <a:ext cx="180000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尺寸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4435" y="870585"/>
            <a:ext cx="3580765" cy="38423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尺寸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4540" y="1234440"/>
            <a:ext cx="1974850" cy="35413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835" y="643890"/>
            <a:ext cx="2331720" cy="41319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16305" y="737235"/>
            <a:ext cx="18300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iPhone5 &amp; iPhone6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尺寸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6305" y="80899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响应式图标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655" y="1322705"/>
            <a:ext cx="7552690" cy="35439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尺寸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6305" y="808990"/>
            <a:ext cx="47326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>
                <a:solidFill>
                  <a:srgbClr val="CE20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个图标，机型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48130" y="2369820"/>
            <a:ext cx="8140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@1x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19550" y="2369820"/>
            <a:ext cx="8140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@2x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24320" y="2369820"/>
            <a:ext cx="8140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@3x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9695" y="1537335"/>
            <a:ext cx="117284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iPhone4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07765" y="1482090"/>
            <a:ext cx="13639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4s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5s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6s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36640" y="1482090"/>
            <a:ext cx="17894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plus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6s plus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 plus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Plus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414395" y="3528060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rgbClr val="CE200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30</a:t>
            </a:r>
            <a:endParaRPr lang="en-US" sz="3600">
              <a:solidFill>
                <a:srgbClr val="CE2007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380865" y="3528060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rgbClr val="CE200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30</a:t>
            </a:r>
            <a:endParaRPr lang="en-US" sz="3600">
              <a:solidFill>
                <a:srgbClr val="CE2007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54320" y="3528060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rgbClr val="CE200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30</a:t>
            </a:r>
            <a:endParaRPr lang="en-US" sz="3600">
              <a:solidFill>
                <a:srgbClr val="CE2007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013200" y="3528060"/>
            <a:ext cx="449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+</a:t>
            </a:r>
            <a:endParaRPr lang="en-US" sz="3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76495" y="3528060"/>
            <a:ext cx="449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+</a:t>
            </a:r>
            <a:endParaRPr lang="en-US" sz="3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402080" y="352806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rgbClr val="CE20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兼容</a:t>
            </a:r>
            <a:endParaRPr lang="zh-CN" altLang="en-US" sz="3200">
              <a:solidFill>
                <a:srgbClr val="CE200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680970" y="3528060"/>
            <a:ext cx="449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=</a:t>
            </a:r>
            <a:endParaRPr lang="en-US" sz="3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085965" y="3528060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rgbClr val="CE200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90</a:t>
            </a:r>
            <a:endParaRPr lang="en-US" sz="3600">
              <a:solidFill>
                <a:srgbClr val="CE2007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352540" y="3528060"/>
            <a:ext cx="449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=</a:t>
            </a:r>
            <a:endParaRPr lang="en-US" sz="3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压缩排版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6305" y="808990"/>
            <a:ext cx="49472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前端排版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>
                <a:solidFill>
                  <a:srgbClr val="CE200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sprite</a:t>
            </a:r>
            <a:r>
              <a:rPr lang="zh-CN" altLang="en-US">
                <a:solidFill>
                  <a:srgbClr val="CE20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（别名</a:t>
            </a:r>
            <a:r>
              <a:rPr lang="zh-CN" altLang="en-US">
                <a:solidFill>
                  <a:srgbClr val="CE20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雪碧图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>
                <a:solidFill>
                  <a:srgbClr val="CE20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精灵图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9515" y="1530350"/>
            <a:ext cx="6744335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图标小常识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压缩排版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6305" y="808990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雪碧图手工制作过程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3860" y="1293495"/>
            <a:ext cx="5796280" cy="357632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压缩排版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6305" y="808990"/>
            <a:ext cx="5897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精灵图的由来：游戏中精灵的所有动作都包含在一张图中</a:t>
            </a:r>
            <a:endParaRPr 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9545" y="1433830"/>
            <a:ext cx="5857240" cy="32664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6305" y="808990"/>
            <a:ext cx="28301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字体图标（Glyph icons）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6790" y="1388110"/>
            <a:ext cx="4098925" cy="321500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6305" y="80899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图标即是文字</a:t>
            </a:r>
            <a:endParaRPr 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115" y="1257300"/>
            <a:ext cx="6197600" cy="34366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6305" y="808990"/>
            <a:ext cx="42233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字体（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ttf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woff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eof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otf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svg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985" y="1607185"/>
            <a:ext cx="6061075" cy="27603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什么是图标？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4996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856605" y="1873885"/>
            <a:ext cx="1457960" cy="1457960"/>
          </a:xfrm>
          <a:prstGeom prst="ellipse">
            <a:avLst/>
          </a:prstGeom>
          <a:solidFill>
            <a:srgbClr val="07B0EB"/>
          </a:solidFill>
          <a:ln>
            <a:solidFill>
              <a:srgbClr val="07B0E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23940" y="2341245"/>
            <a:ext cx="922655" cy="521970"/>
          </a:xfrm>
          <a:prstGeom prst="rect">
            <a:avLst/>
          </a:prstGeom>
          <a:solidFill>
            <a:srgbClr val="07B0EB"/>
          </a:solidFill>
          <a:ln>
            <a:solidFill>
              <a:srgbClr val="07B0EB"/>
            </a:solidFill>
          </a:ln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图片</a:t>
            </a:r>
            <a:endParaRPr lang="en-US" altLang="zh-CN" sz="2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833245" y="1873885"/>
            <a:ext cx="1457960" cy="1457960"/>
          </a:xfrm>
          <a:prstGeom prst="ellipse">
            <a:avLst/>
          </a:prstGeom>
          <a:solidFill>
            <a:srgbClr val="CE2007"/>
          </a:solidFill>
          <a:ln>
            <a:solidFill>
              <a:srgbClr val="CE200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064385" y="2310765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endParaRPr lang="zh-CN" altLang="en-US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9800" y="863600"/>
            <a:ext cx="6395085" cy="423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-342900" algn="l" defTabSz="914400" rtl="0" eaLnBrk="0" fontAlgn="base" latinLnBrk="0" hangingPunct="0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区分图标和图片</a:t>
            </a:r>
            <a:endParaRPr lang="zh-CN" altLang="en-US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12920" y="2494915"/>
            <a:ext cx="5181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OR</a:t>
            </a:r>
            <a:endParaRPr lang="en-US" altLang="zh-CN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角圆角矩形 4"/>
          <p:cNvSpPr/>
          <p:nvPr/>
        </p:nvSpPr>
        <p:spPr>
          <a:xfrm>
            <a:off x="3780000" y="3523800"/>
            <a:ext cx="4325112" cy="432000"/>
          </a:xfrm>
          <a:prstGeom prst="round2DiagRect">
            <a:avLst/>
          </a:prstGeom>
          <a:solidFill>
            <a:srgbClr val="CE2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3000364" cy="5143500"/>
          </a:xfrm>
          <a:prstGeom prst="rect">
            <a:avLst/>
          </a:prstGeom>
          <a:solidFill>
            <a:srgbClr val="CE2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928662" y="1056021"/>
            <a:ext cx="1857388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EP5</a:t>
            </a:r>
            <a:endParaRPr lang="en-US" altLang="zh-CN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928662" y="1928808"/>
            <a:ext cx="1857388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Transition Page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29058" y="1150298"/>
            <a:ext cx="4572000" cy="28613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一、初识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二、分类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三、拟物化和扁平化</a:t>
            </a:r>
            <a:endParaRPr lang="zh-CN" altLang="en-US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四、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web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图标</a:t>
            </a:r>
            <a:endParaRPr lang="zh-CN" altLang="en-US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五、一些建议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02000" y="2500312"/>
            <a:ext cx="180000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一些建议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4"/>
          <p:cNvSpPr txBox="1"/>
          <p:nvPr/>
        </p:nvSpPr>
        <p:spPr>
          <a:xfrm>
            <a:off x="1072806" y="857555"/>
            <a:ext cx="7746654" cy="3802174"/>
          </a:xfrm>
          <a:prstGeom prst="rect">
            <a:avLst/>
          </a:prstGeom>
        </p:spPr>
        <p:txBody>
          <a:bodyPr/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"/>
              <a:defRPr/>
            </a:pP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有意义   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16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具有传递信息的价值，使用场景得当</a:t>
            </a:r>
            <a:endParaRPr lang="en-US" altLang="zh-CN" sz="16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14400" marR="0" lvl="2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"/>
              <a:defRPr/>
            </a:pP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有吸引力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16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满足审美的，吸引眼球</a:t>
            </a:r>
            <a:endParaRPr lang="zh-CN" altLang="en-US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14400" marR="0" lvl="2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"/>
              <a:defRPr/>
            </a:pP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可识别性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16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降低认知难度</a:t>
            </a:r>
            <a:endParaRPr lang="en-US" altLang="zh-CN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14400" marR="0" lvl="2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"/>
              <a:defRPr/>
            </a:pP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差异性   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16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避免太相似</a:t>
            </a:r>
            <a:endParaRPr lang="zh-CN" altLang="en-US" sz="16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14400" marR="0" lvl="2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"/>
              <a:defRPr/>
            </a:pPr>
            <a:r>
              <a:rPr kumimoji="0" lang="zh-CN" alt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统一性   </a:t>
            </a:r>
            <a:r>
              <a:rPr kumimoji="0" lang="en-US" altLang="zh-CN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——</a:t>
            </a:r>
            <a:r>
              <a:rPr kumimoji="0" lang="zh-CN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大小、形状、颜色、风格协调</a:t>
            </a:r>
            <a:endParaRPr lang="zh-CN" altLang="en-US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14400" marR="0" lvl="2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"/>
              <a:defRPr/>
            </a:pPr>
            <a:r>
              <a:rPr lang="zh-CN" altLang="en-US" sz="1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纯粹性   </a:t>
            </a:r>
            <a:r>
              <a:rPr lang="en-US" altLang="zh-CN" sz="1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16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无攻击性，没有隐藏含义</a:t>
            </a:r>
            <a:endParaRPr kumimoji="0" lang="zh-CN" alt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16305" y="80899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图标设计原则</a:t>
            </a:r>
            <a:endParaRPr 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一些建议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144244" y="1405264"/>
          <a:ext cx="6211570" cy="3049270"/>
        </p:xfrm>
        <a:graphic>
          <a:graphicData uri="http://schemas.openxmlformats.org/drawingml/2006/table">
            <a:tbl>
              <a:tblPr firstRow="1" bandRow="1"/>
              <a:tblGrid>
                <a:gridCol w="1035244"/>
                <a:gridCol w="1035244"/>
                <a:gridCol w="1035244"/>
                <a:gridCol w="1035244"/>
                <a:gridCol w="1035244"/>
                <a:gridCol w="1035244"/>
              </a:tblGrid>
              <a:tr h="3811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jpg</a:t>
                      </a:r>
                      <a:endParaRPr lang="en-US" altLang="zh-CN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gif</a:t>
                      </a:r>
                      <a:endParaRPr lang="en-US" altLang="zh-CN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png</a:t>
                      </a:r>
                      <a:endParaRPr lang="en-US" altLang="zh-CN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svg</a:t>
                      </a:r>
                      <a:endParaRPr lang="en-US" altLang="zh-CN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webp</a:t>
                      </a:r>
                      <a:endParaRPr lang="en-US" altLang="zh-CN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811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分类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位图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位图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位图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矢量图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位图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</a:tr>
              <a:tr h="3816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4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压缩</a:t>
                      </a:r>
                      <a:endParaRPr lang="zh-CN" altLang="en-US" sz="1400" dirty="0" smtClean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4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有损</a:t>
                      </a:r>
                      <a:endParaRPr lang="zh-CN" altLang="en-US" sz="1400" dirty="0" smtClean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400" dirty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无损</a:t>
                      </a:r>
                      <a:endParaRPr lang="zh-CN" altLang="en-US" sz="1400" dirty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400" dirty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无损</a:t>
                      </a:r>
                      <a:endParaRPr lang="zh-CN" altLang="en-US" sz="1400" dirty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4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无损</a:t>
                      </a:r>
                      <a:endParaRPr lang="zh-CN" altLang="en-US" sz="1400" dirty="0" smtClean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400" dirty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有损</a:t>
                      </a:r>
                      <a:r>
                        <a:rPr lang="en-US" altLang="zh-CN" sz="1400" dirty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400" dirty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无损</a:t>
                      </a:r>
                      <a:endParaRPr lang="zh-CN" altLang="en-US" sz="1400" dirty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3811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体积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一般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很大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很小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较小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色彩</a:t>
                      </a:r>
                      <a:endParaRPr lang="zh-CN" altLang="en-US" sz="1400" dirty="0" smtClean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24位</a:t>
                      </a:r>
                      <a:endParaRPr lang="zh-CN" altLang="en-US" sz="1400" dirty="0" smtClean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8位</a:t>
                      </a:r>
                      <a:endParaRPr lang="zh-CN" altLang="en-US" sz="1400" dirty="0" smtClean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8/24位</a:t>
                      </a:r>
                      <a:endParaRPr lang="zh-CN" altLang="en-US" sz="1400" dirty="0" smtClean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sz="14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altLang="en-US" sz="14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  <a:endParaRPr lang="zh-CN" altLang="en-US" sz="1400" dirty="0" smtClean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24位</a:t>
                      </a:r>
                      <a:endParaRPr lang="zh-CN" altLang="en-US" sz="1400" dirty="0" smtClean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381132">
                <a:tc>
                  <a:txBody>
                    <a:bodyPr/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透明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不支持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索引透明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支持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支持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支持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</a:tr>
              <a:tr h="381132">
                <a:tc>
                  <a:txBody>
                    <a:bodyPr/>
                    <a:p>
                      <a:pPr algn="l"/>
                      <a:r>
                        <a:rPr lang="zh-CN" altLang="en-US" sz="1400" dirty="0" smtClean="0">
                          <a:solidFill>
                            <a:srgbClr val="CE2007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动画</a:t>
                      </a:r>
                      <a:endParaRPr lang="zh-CN" altLang="en-US" sz="1400" dirty="0" smtClean="0">
                        <a:solidFill>
                          <a:srgbClr val="CE2007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400" dirty="0" smtClean="0">
                          <a:solidFill>
                            <a:srgbClr val="CE2007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不支持</a:t>
                      </a:r>
                      <a:endParaRPr lang="zh-CN" altLang="en-US" sz="1400" dirty="0" smtClean="0">
                        <a:solidFill>
                          <a:srgbClr val="CE2007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400" dirty="0" smtClean="0">
                          <a:solidFill>
                            <a:srgbClr val="CE2007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支持</a:t>
                      </a:r>
                      <a:endParaRPr lang="zh-CN" altLang="en-US" sz="1400" dirty="0" smtClean="0">
                        <a:solidFill>
                          <a:srgbClr val="CE2007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400" dirty="0" smtClean="0">
                          <a:solidFill>
                            <a:srgbClr val="CE2007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不支持</a:t>
                      </a:r>
                      <a:endParaRPr lang="zh-CN" altLang="en-US" sz="1400" dirty="0" smtClean="0">
                        <a:solidFill>
                          <a:srgbClr val="CE2007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400" dirty="0" smtClean="0">
                          <a:solidFill>
                            <a:srgbClr val="CE2007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支持</a:t>
                      </a:r>
                      <a:endParaRPr lang="zh-CN" altLang="en-US" sz="1400" dirty="0" smtClean="0">
                        <a:solidFill>
                          <a:srgbClr val="CE2007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400" dirty="0" smtClean="0">
                          <a:solidFill>
                            <a:srgbClr val="CE2007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支持</a:t>
                      </a:r>
                      <a:endParaRPr lang="zh-CN" altLang="en-US" sz="1400" dirty="0" smtClean="0">
                        <a:solidFill>
                          <a:srgbClr val="CE2007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11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兼容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很好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很好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好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IE10+</a:t>
                      </a:r>
                      <a:endParaRPr lang="en-US" altLang="zh-CN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不好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</a:tr>
            </a:tbl>
          </a:graphicData>
        </a:graphic>
      </p:graphicFrame>
      <p:sp>
        <p:nvSpPr>
          <p:cNvPr id="31" name="文本框 30"/>
          <p:cNvSpPr txBox="1"/>
          <p:nvPr/>
        </p:nvSpPr>
        <p:spPr>
          <a:xfrm>
            <a:off x="916305" y="80899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正确的使用图片</a:t>
            </a:r>
            <a:endParaRPr 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一些建议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29870" y="774065"/>
          <a:ext cx="8072755" cy="3842385"/>
        </p:xfrm>
        <a:graphic>
          <a:graphicData uri="http://schemas.openxmlformats.org/drawingml/2006/table">
            <a:tbl>
              <a:tblPr firstRow="1" bandRow="1"/>
              <a:tblGrid>
                <a:gridCol w="2400935"/>
                <a:gridCol w="2950210"/>
                <a:gridCol w="2721610"/>
              </a:tblGrid>
              <a:tr h="3384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</a:t>
                      </a:r>
                      <a:endParaRPr lang="en-US" altLang="zh-CN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2017</a:t>
                      </a:r>
                      <a:endParaRPr lang="en-US" altLang="zh-CN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altLang="zh-CN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528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sz="12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样式统一靠复制</a:t>
                      </a:r>
                      <a:endParaRPr lang="zh-CN" sz="1200" dirty="0" smtClean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 algn="l"/>
                      <a:r>
                        <a:rPr lang="zh-CN" sz="12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</a:t>
                      </a:r>
                      <a:r>
                        <a:rPr lang="zh-CN" sz="12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统一</a:t>
                      </a:r>
                      <a:r>
                        <a:rPr lang="zh-CN" sz="12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还得靠复制</a:t>
                      </a:r>
                      <a:endParaRPr lang="zh-CN" sz="1200" dirty="0" smtClean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sz="12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样式分离，功能模块化</a:t>
                      </a:r>
                      <a:endParaRPr lang="zh-CN" altLang="en-US" sz="1200" dirty="0" smtClean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CN" altLang="en-US" sz="1400" dirty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3429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一处修改，处处</a:t>
                      </a:r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手</a:t>
                      </a:r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改</a:t>
                      </a:r>
                      <a:endParaRPr lang="zh-CN" altLang="en-US" sz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sz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一处修改，处处同步</a:t>
                      </a:r>
                      <a:endParaRPr lang="zh-CN" sz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</a:tr>
              <a:tr h="6896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sz="12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前端代码无预处理</a:t>
                      </a:r>
                      <a:endParaRPr lang="zh-CN" sz="1200" dirty="0" smtClean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r>
                        <a:rPr lang="zh-CN" sz="12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首页</a:t>
                      </a:r>
                      <a:r>
                        <a:rPr lang="en-US" altLang="zh-CN" sz="12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70</a:t>
                      </a:r>
                      <a:r>
                        <a:rPr lang="zh-CN" altLang="en-US" sz="12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多个引用</a:t>
                      </a:r>
                      <a:endParaRPr lang="zh-CN" sz="1200" dirty="0" smtClean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2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合并、压缩、混淆、缓存</a:t>
                      </a:r>
                      <a:endParaRPr lang="zh-CN" altLang="en-US" sz="1200" dirty="0" smtClean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r>
                        <a:rPr lang="zh-CN" altLang="en-US" sz="12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体积减少，请求减少，响应加快</a:t>
                      </a:r>
                      <a:endParaRPr lang="zh-CN" altLang="en-US" sz="1200" dirty="0" smtClean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r>
                        <a:rPr lang="zh-CN" altLang="en-US" sz="12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首页</a:t>
                      </a:r>
                      <a:r>
                        <a:rPr lang="en-US" altLang="zh-CN" sz="12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</a:t>
                      </a:r>
                      <a:r>
                        <a:rPr lang="zh-CN" altLang="en-US" sz="12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个引用</a:t>
                      </a:r>
                      <a:endParaRPr lang="zh-CN" altLang="en-US" sz="1200" dirty="0" smtClean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endParaRPr lang="zh-CN" altLang="en-US" sz="1400" dirty="0" smtClean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388620">
                <a:tc>
                  <a:txBody>
                    <a:bodyPr/>
                    <a:p>
                      <a:pPr algn="l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前端过分依赖后端</a:t>
                      </a:r>
                      <a:endParaRPr lang="zh-CN" altLang="en-US" sz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sz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前后端分离，各显神通</a:t>
                      </a:r>
                      <a:endParaRPr lang="zh-CN" sz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p>
                      <a:pPr algn="l"/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</a:tr>
              <a:tr h="38862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2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框架落后外界一个世纪了</a:t>
                      </a:r>
                      <a:endParaRPr lang="zh-CN" sz="1200" dirty="0" smtClean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2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循序渐进，就快追上半个世纪了</a:t>
                      </a:r>
                      <a:endParaRPr lang="zh-CN" sz="1200" dirty="0" smtClean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sz="1400" dirty="0" smtClean="0">
                        <a:solidFill>
                          <a:srgbClr val="CE2007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862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引入新的技术代价太大</a:t>
                      </a:r>
                      <a:endParaRPr lang="zh-CN" sz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轻松引入轻松用</a:t>
                      </a:r>
                      <a:endParaRPr lang="zh-CN" sz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</a:tr>
              <a:tr h="388620">
                <a:tc>
                  <a:txBody>
                    <a:bodyPr/>
                    <a:p>
                      <a:pPr algn="l"/>
                      <a:r>
                        <a:rPr lang="zh-CN" sz="12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框架维护是致命的</a:t>
                      </a:r>
                      <a:endParaRPr lang="zh-CN" altLang="en-US" sz="1200" dirty="0" smtClean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zh-CN" sz="12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每次维护都有质的提升</a:t>
                      </a:r>
                      <a:endParaRPr lang="zh-CN" altLang="en-US" sz="1200" dirty="0" smtClean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l"/>
                      <a:endParaRPr lang="zh-CN" altLang="en-US" sz="1400" dirty="0" smtClean="0">
                        <a:solidFill>
                          <a:srgbClr val="CE2007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86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重难点解决看心够不够大</a:t>
                      </a:r>
                      <a:endParaRPr lang="zh-CN" altLang="en-US" sz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看脑洞呢？还是看方案？</a:t>
                      </a:r>
                      <a:endParaRPr lang="zh-CN" altLang="en-US" sz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57785" y="2715766"/>
            <a:ext cx="9144000" cy="2427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-20538"/>
            <a:ext cx="9144000" cy="2714626"/>
          </a:xfrm>
          <a:prstGeom prst="rect">
            <a:avLst/>
          </a:prstGeom>
          <a:solidFill>
            <a:srgbClr val="CE2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3745701" y="1643056"/>
            <a:ext cx="1652598" cy="4589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3888577" y="785800"/>
            <a:ext cx="1366846" cy="9883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endParaRPr lang="en-US" altLang="zh-CN" sz="4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82000" y="2357436"/>
            <a:ext cx="180000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2511650" y="3379793"/>
            <a:ext cx="4121971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希望能给你带来收获</a:t>
            </a:r>
            <a:endParaRPr 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6305" y="808990"/>
            <a:ext cx="16351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 VS png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" y="1575435"/>
            <a:ext cx="8561070" cy="292862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6305" y="808990"/>
            <a:ext cx="14884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 VS gif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090" y="1706245"/>
            <a:ext cx="8543925" cy="25622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6305" y="80899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浏览器兼容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485" y="1268730"/>
            <a:ext cx="8742045" cy="37255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什么是图标？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4996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300220" y="1900555"/>
            <a:ext cx="1131570" cy="1131570"/>
          </a:xfrm>
          <a:prstGeom prst="ellipse">
            <a:avLst/>
          </a:prstGeom>
          <a:solidFill>
            <a:srgbClr val="07B0EB"/>
          </a:solidFill>
          <a:ln>
            <a:solidFill>
              <a:srgbClr val="07B0E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528185" y="2297430"/>
            <a:ext cx="757555" cy="398780"/>
          </a:xfrm>
          <a:prstGeom prst="rect">
            <a:avLst/>
          </a:prstGeom>
          <a:solidFill>
            <a:srgbClr val="07B0EB"/>
          </a:solidFill>
          <a:ln>
            <a:solidFill>
              <a:srgbClr val="07B0EB"/>
            </a:solidFill>
          </a:ln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图形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768465" y="1900555"/>
            <a:ext cx="1131570" cy="1131570"/>
          </a:xfrm>
          <a:prstGeom prst="ellipse">
            <a:avLst/>
          </a:prstGeom>
          <a:solidFill>
            <a:srgbClr val="07B0EB"/>
          </a:solidFill>
          <a:ln>
            <a:solidFill>
              <a:srgbClr val="07B0E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999605" y="2297430"/>
            <a:ext cx="735965" cy="398780"/>
          </a:xfrm>
          <a:prstGeom prst="rect">
            <a:avLst/>
          </a:prstGeom>
          <a:solidFill>
            <a:srgbClr val="07B0EB"/>
          </a:solidFill>
          <a:ln>
            <a:solidFill>
              <a:srgbClr val="07B0EB"/>
            </a:solidFill>
          </a:ln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象征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182370" y="1767840"/>
            <a:ext cx="1457960" cy="1457960"/>
          </a:xfrm>
          <a:prstGeom prst="ellipse">
            <a:avLst/>
          </a:prstGeom>
          <a:solidFill>
            <a:srgbClr val="CE2007"/>
          </a:solidFill>
          <a:ln>
            <a:solidFill>
              <a:srgbClr val="CE200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413510" y="2235835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endParaRPr lang="zh-CN" altLang="en-US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53410" y="1928495"/>
            <a:ext cx="63817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7200"/>
              <a:t>=</a:t>
            </a:r>
            <a:endParaRPr lang="en-US" altLang="zh-CN" sz="7200"/>
          </a:p>
        </p:txBody>
      </p:sp>
      <p:sp>
        <p:nvSpPr>
          <p:cNvPr id="17" name="文本框 16"/>
          <p:cNvSpPr txBox="1"/>
          <p:nvPr/>
        </p:nvSpPr>
        <p:spPr>
          <a:xfrm>
            <a:off x="5814060" y="1897380"/>
            <a:ext cx="4946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/>
              <a:t>+</a:t>
            </a:r>
            <a:endParaRPr lang="en-US" altLang="zh-CN" sz="7200"/>
          </a:p>
        </p:txBody>
      </p:sp>
      <p:sp>
        <p:nvSpPr>
          <p:cNvPr id="3" name="文本框 2"/>
          <p:cNvSpPr txBox="1"/>
          <p:nvPr/>
        </p:nvSpPr>
        <p:spPr>
          <a:xfrm>
            <a:off x="4497705" y="3347720"/>
            <a:ext cx="735965" cy="306705"/>
          </a:xfrm>
          <a:prstGeom prst="rect">
            <a:avLst/>
          </a:prstGeom>
          <a:solidFill>
            <a:srgbClr val="07B0EB"/>
          </a:solidFill>
          <a:ln>
            <a:solidFill>
              <a:srgbClr val="07B0EB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简单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66585" y="3347720"/>
            <a:ext cx="735965" cy="306705"/>
          </a:xfrm>
          <a:prstGeom prst="rect">
            <a:avLst/>
          </a:prstGeom>
          <a:solidFill>
            <a:srgbClr val="07B0EB"/>
          </a:solidFill>
          <a:ln>
            <a:solidFill>
              <a:srgbClr val="07B0EB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抽象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第一批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4996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0550" y="1791970"/>
            <a:ext cx="5422900" cy="26009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39800" y="935355"/>
            <a:ext cx="6395085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-342900" algn="l" defTabSz="914400" rtl="0" eaLnBrk="0" fontAlgn="base" latinLnBrk="0" hangingPunct="0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20世纪70年代初，施乐(Xerox)公司设计了历史上第一批为平面UI设计的图标，它们出现在一台名为Xerox Alto的机器上</a:t>
            </a:r>
            <a:endParaRPr lang="zh-CN" altLang="en-US" sz="14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彩色图标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4996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8775" y="1539240"/>
            <a:ext cx="5886450" cy="28448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35990" y="922655"/>
            <a:ext cx="546608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-342900" algn="l" defTabSz="914400" rtl="0" eaLnBrk="0" fontAlgn="base" latinLnBrk="0" hangingPunct="0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1991</a:t>
            </a:r>
            <a:r>
              <a:rPr lang="zh-CN" altLang="en-US" sz="14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年，苹果图标</a:t>
            </a:r>
            <a:endParaRPr lang="zh-CN" altLang="en-US" sz="14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角圆角矩形 4"/>
          <p:cNvSpPr/>
          <p:nvPr/>
        </p:nvSpPr>
        <p:spPr>
          <a:xfrm>
            <a:off x="3780000" y="1870895"/>
            <a:ext cx="4325112" cy="432000"/>
          </a:xfrm>
          <a:prstGeom prst="round2DiagRect">
            <a:avLst/>
          </a:prstGeom>
          <a:solidFill>
            <a:srgbClr val="CE2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3000364" cy="5143500"/>
          </a:xfrm>
          <a:prstGeom prst="rect">
            <a:avLst/>
          </a:prstGeom>
          <a:solidFill>
            <a:srgbClr val="CE2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928662" y="1056021"/>
            <a:ext cx="1857388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EP2</a:t>
            </a:r>
            <a:endParaRPr lang="en-US" altLang="zh-CN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928662" y="1928808"/>
            <a:ext cx="1857388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Transition Page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29058" y="1150298"/>
            <a:ext cx="4572000" cy="28613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一、初识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二、分类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三、拟物化和扁平化</a:t>
            </a:r>
            <a:endParaRPr lang="zh-CN" altLang="en-US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四、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图标</a:t>
            </a:r>
            <a:endParaRPr lang="zh-CN" altLang="en-US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五、一些建议</a:t>
            </a:r>
            <a:endParaRPr lang="zh-CN" altLang="en-US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02000" y="2500312"/>
            <a:ext cx="180000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图标分类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4"/>
          <p:cNvSpPr txBox="1"/>
          <p:nvPr/>
        </p:nvSpPr>
        <p:spPr>
          <a:xfrm>
            <a:off x="1072806" y="857555"/>
            <a:ext cx="7746654" cy="3802174"/>
          </a:xfrm>
          <a:prstGeom prst="rect">
            <a:avLst/>
          </a:prstGeom>
        </p:spPr>
        <p:txBody>
          <a:bodyPr/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"/>
              <a:defRPr/>
            </a:pP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启动图标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16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应用的图标、系统图标</a:t>
            </a:r>
            <a:endParaRPr lang="en-US" altLang="zh-CN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14400" marR="0" lvl="2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"/>
              <a:defRPr/>
            </a:pP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说明图标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16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图文结合，对文字加强说明</a:t>
            </a:r>
            <a:endParaRPr lang="zh-CN" altLang="en-US" sz="16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14400" marR="0" lvl="2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"/>
              <a:defRPr/>
            </a:pPr>
            <a:r>
              <a:rPr kumimoji="0" lang="zh-CN" alt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交互图标</a:t>
            </a:r>
            <a:r>
              <a:rPr kumimoji="0" lang="en-US" altLang="zh-CN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——</a:t>
            </a:r>
            <a:r>
              <a:rPr kumimoji="0" lang="zh-CN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可操作，可响应</a:t>
            </a:r>
            <a:endParaRPr kumimoji="0" lang="zh-CN" alt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914400" marR="0" lvl="2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"/>
              <a:defRPr/>
            </a:pP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装饰图标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16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美化界面，不可操作</a:t>
            </a:r>
            <a:endParaRPr kumimoji="0" lang="zh-CN" alt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1927</Words>
  <Application>WPS 演示</Application>
  <PresentationFormat>自定义</PresentationFormat>
  <Paragraphs>514</Paragraphs>
  <Slides>47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8" baseType="lpstr">
      <vt:lpstr>Arial</vt:lpstr>
      <vt:lpstr>宋体</vt:lpstr>
      <vt:lpstr>Wingdings</vt:lpstr>
      <vt:lpstr>微软雅黑</vt:lpstr>
      <vt:lpstr>Arial Unicode MS</vt:lpstr>
      <vt:lpstr>Times New Roman</vt:lpstr>
      <vt:lpstr>Wingdings</vt:lpstr>
      <vt:lpstr>Calibri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zhujinhui</dc:creator>
  <cp:lastModifiedBy>weikaiwei</cp:lastModifiedBy>
  <cp:revision>659</cp:revision>
  <dcterms:created xsi:type="dcterms:W3CDTF">2017-08-15T06:10:00Z</dcterms:created>
  <dcterms:modified xsi:type="dcterms:W3CDTF">2018-01-18T11:24:04Z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